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6" r:id="rId3"/>
    <p:sldId id="257" r:id="rId4"/>
    <p:sldId id="275" r:id="rId5"/>
    <p:sldId id="267" r:id="rId6"/>
    <p:sldId id="274" r:id="rId7"/>
    <p:sldId id="270" r:id="rId8"/>
    <p:sldId id="273" r:id="rId9"/>
    <p:sldId id="276" r:id="rId10"/>
    <p:sldId id="279" r:id="rId11"/>
    <p:sldId id="278" r:id="rId12"/>
  </p:sldIdLst>
  <p:sldSz cx="9144000" cy="5143500" type="screen16x9"/>
  <p:notesSz cx="6858000" cy="9144000"/>
  <p:defaultTextStyle>
    <a:defPPr>
      <a:defRPr lang="ru-RU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0925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Средний стиль 1 - акцент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1176" y="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90A5E-8ADC-4C32-BA07-DC967494829B}" type="datetimeFigureOut">
              <a:rPr lang="ru-RU" smtClean="0"/>
              <a:pPr/>
              <a:t>30.11.2024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D18155-0C42-426D-9BDB-87F9AAEA12B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76A39-9D53-4575-A046-8F8C6817C225}" type="datetimeFigureOut">
              <a:rPr lang="ru-RU" smtClean="0"/>
              <a:pPr/>
              <a:t>30.11.2024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997222-443D-4B5C-A60B-A076486A6F3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FE8236-4C0F-46AE-94C6-853DEA8C7EF8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2703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Текст 9"/>
          <p:cNvSpPr>
            <a:spLocks noGrp="1"/>
          </p:cNvSpPr>
          <p:nvPr>
            <p:ph type="body" sz="quarter" idx="10"/>
          </p:nvPr>
        </p:nvSpPr>
        <p:spPr>
          <a:xfrm>
            <a:off x="571472" y="357172"/>
            <a:ext cx="5857894" cy="914400"/>
          </a:xfrm>
          <a:prstGeom prst="rect">
            <a:avLst/>
          </a:prstGeom>
        </p:spPr>
        <p:txBody>
          <a:bodyPr/>
          <a:lstStyle>
            <a:lvl1pPr marL="88900" indent="-88900">
              <a:buSzPct val="120000"/>
              <a:buFontTx/>
              <a:buBlip>
                <a:blip r:embed="rId2"/>
              </a:buBlip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42925" indent="-85725">
              <a:buSzPct val="120000"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87425" indent="-73025">
              <a:buSzPct val="120000"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520825" indent="-88900">
              <a:buSzPct val="120000"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85950" indent="-88900">
              <a:buSzPct val="120000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8617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860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3E0552A3-298C-4F4D-B798-E3C47D851B9C}" type="datetimeFigureOut">
              <a:rPr lang="ru-RU" smtClean="0"/>
              <a:pPr/>
              <a:t>30.11.2024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8C77FE55-BCED-4159-BD30-08879E006B4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4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0" y="4780629"/>
            <a:ext cx="623852" cy="20107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356" y="4877734"/>
            <a:ext cx="488212" cy="1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4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896" y="0"/>
            <a:ext cx="5142608" cy="51435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101584" y="4714890"/>
            <a:ext cx="1042416" cy="428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85720" y="285734"/>
            <a:ext cx="4714908" cy="4714908"/>
          </a:xfrm>
          <a:prstGeom prst="rect">
            <a:avLst/>
          </a:prstGeom>
        </p:spPr>
        <p:txBody>
          <a:bodyPr vert="horz" lIns="0" tIns="45720" rIns="91440" bIns="45720" rtlCol="0" anchor="t">
            <a:normAutofit fontScale="97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Stem Text Bold" pitchFamily="34" charset="-52"/>
                <a:cs typeface="Arial" panose="020B0604020202020204" pitchFamily="34" charset="0"/>
              </a:rPr>
              <a:t>Рекомендательная система для абитуриентов НГТУ с применением методов машинного обучения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tem Text Bold" pitchFamily="34" charset="-5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3600" b="1" baseline="0" dirty="0">
              <a:solidFill>
                <a:schemeClr val="bg1"/>
              </a:solidFill>
              <a:latin typeface="Arial" panose="020B0604020202020204" pitchFamily="34" charset="0"/>
              <a:ea typeface="Stem Text Bold" pitchFamily="34" charset="-52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ea typeface="Stem Text Bold" pitchFamily="34" charset="-52"/>
                <a:cs typeface="Arial" panose="020B0604020202020204" pitchFamily="34" charset="0"/>
              </a:rPr>
              <a:t>Тип проекта: </a:t>
            </a: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ea typeface="Stem Text Bold" pitchFamily="34" charset="-52"/>
                <a:cs typeface="Arial" panose="020B0604020202020204" pitchFamily="34" charset="0"/>
              </a:rPr>
              <a:t>IT</a:t>
            </a:r>
            <a:r>
              <a:rPr lang="ru-RU" sz="2400" b="1" dirty="0">
                <a:solidFill>
                  <a:schemeClr val="bg1"/>
                </a:solidFill>
                <a:latin typeface="Arial" panose="020B0604020202020204" pitchFamily="34" charset="0"/>
                <a:ea typeface="Stem Text Bold" pitchFamily="34" charset="-52"/>
                <a:cs typeface="Arial" panose="020B0604020202020204" pitchFamily="34" charset="0"/>
              </a:rPr>
              <a:t> Проект</a:t>
            </a:r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ea typeface="Stem Text Bold" pitchFamily="34" charset="-52"/>
                <a:cs typeface="Arial" panose="020B0604020202020204" pitchFamily="34" charset="0"/>
              </a:rPr>
              <a:t> </a:t>
            </a:r>
            <a:endParaRPr lang="en-US" sz="2500" b="1" baseline="0" dirty="0">
              <a:solidFill>
                <a:schemeClr val="bg1"/>
              </a:solidFill>
              <a:latin typeface="Arial" panose="020B0604020202020204" pitchFamily="34" charset="0"/>
              <a:ea typeface="Stem Text Bold" pitchFamily="34" charset="-52"/>
              <a:cs typeface="Arial" panose="020B0604020202020204" pitchFamily="34" charset="0"/>
            </a:endParaRPr>
          </a:p>
        </p:txBody>
      </p:sp>
      <p:sp>
        <p:nvSpPr>
          <p:cNvPr id="9" name="Подзаголовок 2"/>
          <p:cNvSpPr txBox="1">
            <a:spLocks/>
          </p:cNvSpPr>
          <p:nvPr/>
        </p:nvSpPr>
        <p:spPr>
          <a:xfrm>
            <a:off x="5500694" y="1857371"/>
            <a:ext cx="1143008" cy="42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n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stu.ru</a:t>
            </a:r>
            <a:endParaRPr kumimoji="0" lang="ru-RU" sz="20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Stem Text" pitchFamily="34" charset="-5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0696" y="1190145"/>
            <a:ext cx="32672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Новосибирский государственный</a:t>
            </a:r>
          </a:p>
          <a:p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технический университет НЭТИ</a:t>
            </a:r>
          </a:p>
          <a:p>
            <a:endParaRPr lang="ru-RU" sz="1400" dirty="0">
              <a:latin typeface="Arial" panose="020B0604020202020204" pitchFamily="34" charset="0"/>
              <a:ea typeface="Stem Text" pitchFamily="34" charset="-52"/>
              <a:cs typeface="Arial" panose="020B060402020202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788" y="469186"/>
            <a:ext cx="1520796" cy="49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9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A1703-3000-F599-C211-56B3006CA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78E7AA-D6D4-7CE7-6DFA-7366B90C93DC}"/>
              </a:ext>
            </a:extLst>
          </p:cNvPr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9E7C02FA-CE74-2FA9-36D0-BC22CF462BF2}"/>
              </a:ext>
            </a:extLst>
          </p:cNvPr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sp>
        <p:nvSpPr>
          <p:cNvPr id="3" name="TextBox 71">
            <a:extLst>
              <a:ext uri="{FF2B5EF4-FFF2-40B4-BE49-F238E27FC236}">
                <a16:creationId xmlns:a16="http://schemas.microsoft.com/office/drawing/2014/main" id="{1AD4AA54-88D6-1BE0-444E-46908566B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47" y="859442"/>
            <a:ext cx="4910649" cy="69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2300" dirty="0"/>
              <a:t>Можно попробовать самому</a:t>
            </a:r>
            <a:endParaRPr lang="en-US" sz="2300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21AC35E6-F4E3-6545-C027-5A3EDB35337E}"/>
              </a:ext>
            </a:extLst>
          </p:cNvPr>
          <p:cNvCxnSpPr>
            <a:cxnSpLocks/>
          </p:cNvCxnSpPr>
          <p:nvPr/>
        </p:nvCxnSpPr>
        <p:spPr>
          <a:xfrm>
            <a:off x="667005" y="1131331"/>
            <a:ext cx="4341" cy="6161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71">
            <a:extLst>
              <a:ext uri="{FF2B5EF4-FFF2-40B4-BE49-F238E27FC236}">
                <a16:creationId xmlns:a16="http://schemas.microsoft.com/office/drawing/2014/main" id="{8FFD96CD-9A2C-1C61-82D6-65FA3A471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9398" y="2734860"/>
            <a:ext cx="4910649" cy="69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300" dirty="0"/>
              <a:t>QR-code </a:t>
            </a:r>
            <a:r>
              <a:rPr lang="ru-RU" sz="2300" dirty="0"/>
              <a:t>на рабочий сайт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3148417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46D71-1CBD-33C5-77E9-F231170C6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AB6445-5248-94D2-AF4F-26C926E4DCAE}"/>
              </a:ext>
            </a:extLst>
          </p:cNvPr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CF3572C7-0455-9F09-55F7-9F06738856B8}"/>
              </a:ext>
            </a:extLst>
          </p:cNvPr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sp>
        <p:nvSpPr>
          <p:cNvPr id="3" name="TextBox 71">
            <a:extLst>
              <a:ext uri="{FF2B5EF4-FFF2-40B4-BE49-F238E27FC236}">
                <a16:creationId xmlns:a16="http://schemas.microsoft.com/office/drawing/2014/main" id="{15602675-6B51-8D8D-9939-F1BF95F4D0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948" y="859442"/>
            <a:ext cx="3822052" cy="690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2300" dirty="0"/>
              <a:t>Полезные ссылки</a:t>
            </a:r>
            <a:endParaRPr lang="en-US" sz="2300" dirty="0"/>
          </a:p>
        </p:txBody>
      </p:sp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F9FDBE53-D9CF-ACFF-0A6E-77F6ABE62FBB}"/>
              </a:ext>
            </a:extLst>
          </p:cNvPr>
          <p:cNvCxnSpPr>
            <a:cxnSpLocks/>
          </p:cNvCxnSpPr>
          <p:nvPr/>
        </p:nvCxnSpPr>
        <p:spPr>
          <a:xfrm>
            <a:off x="667005" y="1131331"/>
            <a:ext cx="4341" cy="6161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941848A-A506-1840-8AE8-DB8EF02C01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10" y="1869443"/>
            <a:ext cx="2127558" cy="2127558"/>
          </a:xfrm>
          <a:prstGeom prst="rect">
            <a:avLst/>
          </a:prstGeom>
        </p:spPr>
      </p:pic>
      <p:sp>
        <p:nvSpPr>
          <p:cNvPr id="9" name="TextBox 71">
            <a:extLst>
              <a:ext uri="{FF2B5EF4-FFF2-40B4-BE49-F238E27FC236}">
                <a16:creationId xmlns:a16="http://schemas.microsoft.com/office/drawing/2014/main" id="{E3E4D8FF-C5B5-2AF1-1956-D70604CCC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1092" y="3949633"/>
            <a:ext cx="3822052" cy="45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1400" dirty="0"/>
              <a:t>Организации </a:t>
            </a:r>
            <a:r>
              <a:rPr lang="en-US" sz="1400" dirty="0"/>
              <a:t>GitHub</a:t>
            </a:r>
            <a:endParaRPr lang="ru-RU" sz="1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ED23FF-2279-0C2F-28BF-DF69C4EE7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73" y="1869443"/>
            <a:ext cx="2127558" cy="2127558"/>
          </a:xfrm>
          <a:prstGeom prst="rect">
            <a:avLst/>
          </a:prstGeom>
        </p:spPr>
      </p:pic>
      <p:sp>
        <p:nvSpPr>
          <p:cNvPr id="12" name="TextBox 71">
            <a:extLst>
              <a:ext uri="{FF2B5EF4-FFF2-40B4-BE49-F238E27FC236}">
                <a16:creationId xmlns:a16="http://schemas.microsoft.com/office/drawing/2014/main" id="{4127C3AB-0441-5995-0E6F-121819E3CB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8898" y="3949633"/>
            <a:ext cx="3822052" cy="456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1400" dirty="0"/>
              <a:t>Репозиторий всего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391441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Прямоугольник 50"/>
          <p:cNvSpPr/>
          <p:nvPr/>
        </p:nvSpPr>
        <p:spPr>
          <a:xfrm>
            <a:off x="0" y="3082205"/>
            <a:ext cx="8996086" cy="56906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ru-RU" sz="2100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endParaRPr lang="ru-RU" sz="15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0" name="Прямоугольник 49"/>
          <p:cNvSpPr/>
          <p:nvPr/>
        </p:nvSpPr>
        <p:spPr>
          <a:xfrm>
            <a:off x="181536" y="1144133"/>
            <a:ext cx="8962464" cy="56906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ru-RU" sz="2100" dirty="0">
                <a:latin typeface="Century Gothic" panose="020B0502020202020204" pitchFamily="34" charset="0"/>
              </a:rPr>
              <a:t> </a:t>
            </a:r>
            <a:endParaRPr lang="ru-RU" sz="1500" dirty="0"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0" y="0"/>
            <a:ext cx="4460132" cy="56906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lang="ru-RU" sz="2100" b="1" dirty="0">
                <a:latin typeface="Arial" pitchFamily="34" charset="0"/>
                <a:cs typeface="Arial" pitchFamily="34" charset="0"/>
              </a:rPr>
              <a:t> Содержание</a:t>
            </a:r>
            <a:endParaRPr lang="ru-RU" sz="15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182450" y="995430"/>
            <a:ext cx="2006005" cy="838691"/>
          </a:xfrm>
          <a:prstGeom prst="rect">
            <a:avLst/>
          </a:prstGeom>
          <a:ln>
            <a:noFill/>
          </a:ln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01-02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876946" y="999278"/>
            <a:ext cx="850234" cy="838691"/>
          </a:xfrm>
          <a:prstGeom prst="rect">
            <a:avLst/>
          </a:prstGeom>
          <a:ln>
            <a:noFill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5183433" y="999278"/>
            <a:ext cx="850234" cy="838691"/>
          </a:xfrm>
          <a:prstGeom prst="rect">
            <a:avLst/>
          </a:prstGeom>
          <a:ln>
            <a:noFill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95430" y="1702750"/>
            <a:ext cx="2144113" cy="58477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Представление команды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ФИО, роли в команде, 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обязанности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2459426" y="1718439"/>
            <a:ext cx="1910138" cy="738664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Актуальность проекта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Проблема, которую 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решает проект; 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внешние </a:t>
            </a:r>
            <a:r>
              <a:rPr lang="ru-RU" sz="1000" dirty="0" err="1">
                <a:latin typeface="Arial" pitchFamily="34" charset="0"/>
                <a:cs typeface="Arial" pitchFamily="34" charset="0"/>
              </a:rPr>
              <a:t>благополучатели</a:t>
            </a:r>
            <a:endParaRPr lang="ru-RU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7461585" y="999278"/>
            <a:ext cx="850234" cy="838691"/>
          </a:xfrm>
          <a:prstGeom prst="rect">
            <a:avLst/>
          </a:prstGeom>
          <a:ln>
            <a:noFill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05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2372875" y="2928555"/>
            <a:ext cx="1775166" cy="838691"/>
          </a:xfrm>
          <a:prstGeom prst="rect">
            <a:avLst/>
          </a:prstGeom>
          <a:ln>
            <a:noFill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06-08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5033406" y="2928555"/>
            <a:ext cx="850234" cy="838691"/>
          </a:xfrm>
          <a:prstGeom prst="rect">
            <a:avLst/>
          </a:prstGeom>
          <a:ln>
            <a:noFill/>
          </a:ln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5000" dirty="0">
                <a:solidFill>
                  <a:schemeClr val="bg1"/>
                </a:solidFill>
                <a:latin typeface="Century Gothic" panose="020B0502020202020204" pitchFamily="34" charset="0"/>
              </a:rPr>
              <a:t>09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4963650" y="1709882"/>
            <a:ext cx="1295931" cy="58477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Цель и задачи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Формулировка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цели и задач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4663039" y="3637121"/>
            <a:ext cx="1565620" cy="276999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Полезные ссылки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6882630" y="1709882"/>
            <a:ext cx="2008143" cy="73866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План реализации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Основные этапы  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входящие в план реализации проекта</a:t>
            </a:r>
          </a:p>
        </p:txBody>
      </p:sp>
      <p:pic>
        <p:nvPicPr>
          <p:cNvPr id="41" name="Picture 3" descr="C:\Users\MPPM\Downloads\колонтитул дял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360" y="-13097"/>
            <a:ext cx="2802552" cy="950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16FD0E4-B1CA-1D18-976D-8F8FF98E4162}"/>
              </a:ext>
            </a:extLst>
          </p:cNvPr>
          <p:cNvSpPr/>
          <p:nvPr/>
        </p:nvSpPr>
        <p:spPr>
          <a:xfrm>
            <a:off x="2644694" y="3659492"/>
            <a:ext cx="1141979" cy="63863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dirty="0">
                <a:latin typeface="Arial" pitchFamily="34" charset="0"/>
                <a:cs typeface="Arial" pitchFamily="34" charset="0"/>
              </a:rPr>
              <a:t>Продукт</a:t>
            </a:r>
          </a:p>
          <a:p>
            <a:pPr algn="ctr"/>
            <a:r>
              <a:rPr lang="ru-RU" sz="1000" dirty="0">
                <a:latin typeface="Arial" pitchFamily="34" charset="0"/>
                <a:cs typeface="Arial" pitchFamily="34" charset="0"/>
              </a:rPr>
              <a:t>Готовый продукт</a:t>
            </a:r>
          </a:p>
          <a:p>
            <a:pPr algn="ctr"/>
            <a:endParaRPr lang="ru-RU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05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проекта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Прямоугольник 84"/>
          <p:cNvSpPr/>
          <p:nvPr/>
        </p:nvSpPr>
        <p:spPr>
          <a:xfrm>
            <a:off x="2149925" y="3261949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86" name="Прямоугольник 85"/>
          <p:cNvSpPr/>
          <p:nvPr/>
        </p:nvSpPr>
        <p:spPr>
          <a:xfrm>
            <a:off x="2156443" y="3313486"/>
            <a:ext cx="1210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Хромин</a:t>
            </a:r>
            <a:r>
              <a:rPr lang="ru-RU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С.К.</a:t>
            </a:r>
          </a:p>
        </p:txBody>
      </p:sp>
      <p:sp>
        <p:nvSpPr>
          <p:cNvPr id="90" name="Прямоугольник 89"/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sp>
        <p:nvSpPr>
          <p:cNvPr id="94" name="Прямоугольник 93"/>
          <p:cNvSpPr/>
          <p:nvPr/>
        </p:nvSpPr>
        <p:spPr>
          <a:xfrm>
            <a:off x="3828080" y="3261950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95" name="Прямоугольник 94"/>
          <p:cNvSpPr/>
          <p:nvPr/>
        </p:nvSpPr>
        <p:spPr>
          <a:xfrm>
            <a:off x="3828080" y="3313486"/>
            <a:ext cx="124848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Шульгин Д.А.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Прямоугольник 95"/>
          <p:cNvSpPr/>
          <p:nvPr/>
        </p:nvSpPr>
        <p:spPr>
          <a:xfrm>
            <a:off x="5475905" y="3266712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97" name="Прямоугольник 96"/>
          <p:cNvSpPr/>
          <p:nvPr/>
        </p:nvSpPr>
        <p:spPr>
          <a:xfrm>
            <a:off x="5475905" y="3318248"/>
            <a:ext cx="15354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Болотников М.С.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Прямоугольник 101"/>
          <p:cNvSpPr/>
          <p:nvPr/>
        </p:nvSpPr>
        <p:spPr>
          <a:xfrm>
            <a:off x="2148130" y="3779590"/>
            <a:ext cx="1622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Dev lead</a:t>
            </a:r>
          </a:p>
          <a:p>
            <a:r>
              <a:rPr lang="en-US" sz="1400" dirty="0">
                <a:latin typeface="Arial" pitchFamily="34" charset="0"/>
                <a:cs typeface="Arial" pitchFamily="34" charset="0"/>
              </a:rPr>
              <a:t>ML lead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Прямоугольник 102"/>
          <p:cNvSpPr/>
          <p:nvPr/>
        </p:nvSpPr>
        <p:spPr>
          <a:xfrm>
            <a:off x="3778457" y="3923286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Server lead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5458402" y="3923286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Client lead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82129" y="4330294"/>
            <a:ext cx="8066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Руководитель проекта: </a:t>
            </a:r>
            <a:r>
              <a:rPr lang="ru-RU" sz="1400" dirty="0" err="1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Антонянц</a:t>
            </a:r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 Е.Н., Ассистент кафедры АСУ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CC75EF-D239-5EF4-9508-9D9CEF30A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130" y="1223136"/>
            <a:ext cx="1585194" cy="20375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C397840-128C-D371-F0FF-1475932089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0" r="28325" b="47394"/>
          <a:stretch/>
        </p:blipFill>
        <p:spPr>
          <a:xfrm>
            <a:off x="3804269" y="1153088"/>
            <a:ext cx="1612599" cy="210760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A027E18-3C32-5EF7-B2BD-2EE54EA25B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40" r="6474" b="26083"/>
          <a:stretch/>
        </p:blipFill>
        <p:spPr>
          <a:xfrm>
            <a:off x="5475904" y="1254564"/>
            <a:ext cx="1585194" cy="20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54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C386F-791A-8B80-65A4-BBA5B6F2B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8066D7-A334-AFDE-7D9E-28E6677C3066}"/>
              </a:ext>
            </a:extLst>
          </p:cNvPr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Команда проекта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CEA63506-F4C9-8A3A-2C62-62186E4107DA}"/>
              </a:ext>
            </a:extLst>
          </p:cNvPr>
          <p:cNvSpPr/>
          <p:nvPr/>
        </p:nvSpPr>
        <p:spPr>
          <a:xfrm>
            <a:off x="459712" y="3220236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7DA617D3-BDFE-6F57-3EAE-5A807000EB07}"/>
              </a:ext>
            </a:extLst>
          </p:cNvPr>
          <p:cNvSpPr/>
          <p:nvPr/>
        </p:nvSpPr>
        <p:spPr>
          <a:xfrm>
            <a:off x="466230" y="3271773"/>
            <a:ext cx="153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Ряшенцева М.К.</a:t>
            </a: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5EB67ACD-7AD1-AD76-CD79-27FA227E2D62}"/>
              </a:ext>
            </a:extLst>
          </p:cNvPr>
          <p:cNvSpPr/>
          <p:nvPr/>
        </p:nvSpPr>
        <p:spPr>
          <a:xfrm>
            <a:off x="461098" y="3923285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Data Scientist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0C09F1C4-3A31-51FE-D4B2-36D287C677F3}"/>
              </a:ext>
            </a:extLst>
          </p:cNvPr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sp>
        <p:nvSpPr>
          <p:cNvPr id="94" name="Прямоугольник 93">
            <a:extLst>
              <a:ext uri="{FF2B5EF4-FFF2-40B4-BE49-F238E27FC236}">
                <a16:creationId xmlns:a16="http://schemas.microsoft.com/office/drawing/2014/main" id="{EB23617D-95BD-95F9-8DA5-E9F7C015266B}"/>
              </a:ext>
            </a:extLst>
          </p:cNvPr>
          <p:cNvSpPr/>
          <p:nvPr/>
        </p:nvSpPr>
        <p:spPr>
          <a:xfrm>
            <a:off x="2137867" y="3220237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20E6138C-5118-3BEA-9033-A8D6A96BC03D}"/>
              </a:ext>
            </a:extLst>
          </p:cNvPr>
          <p:cNvSpPr/>
          <p:nvPr/>
        </p:nvSpPr>
        <p:spPr>
          <a:xfrm>
            <a:off x="2137867" y="3271773"/>
            <a:ext cx="127438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Войнова А.М.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45502181-FEC3-8988-61FF-53E1A4B0E3F6}"/>
              </a:ext>
            </a:extLst>
          </p:cNvPr>
          <p:cNvSpPr/>
          <p:nvPr/>
        </p:nvSpPr>
        <p:spPr>
          <a:xfrm>
            <a:off x="3785692" y="3224999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97" name="Прямоугольник 96">
            <a:extLst>
              <a:ext uri="{FF2B5EF4-FFF2-40B4-BE49-F238E27FC236}">
                <a16:creationId xmlns:a16="http://schemas.microsoft.com/office/drawing/2014/main" id="{4E194D0F-51DD-EBCC-66DE-9D94AB7914DD}"/>
              </a:ext>
            </a:extLst>
          </p:cNvPr>
          <p:cNvSpPr/>
          <p:nvPr/>
        </p:nvSpPr>
        <p:spPr>
          <a:xfrm>
            <a:off x="3785692" y="3276535"/>
            <a:ext cx="13065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Сагайдак А.Е.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02E17F93-4A7F-3479-E68D-B2B66369BC11}"/>
              </a:ext>
            </a:extLst>
          </p:cNvPr>
          <p:cNvSpPr/>
          <p:nvPr/>
        </p:nvSpPr>
        <p:spPr>
          <a:xfrm>
            <a:off x="5433517" y="3220236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C2F9EBF3-C55A-5A0A-0DAC-F9AD684354E4}"/>
              </a:ext>
            </a:extLst>
          </p:cNvPr>
          <p:cNvSpPr/>
          <p:nvPr/>
        </p:nvSpPr>
        <p:spPr>
          <a:xfrm>
            <a:off x="5433517" y="3271772"/>
            <a:ext cx="14382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Свиридюк</a:t>
            </a:r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С. С.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4F8622A4-F8A8-D1D1-BD8D-F80F68F13606}"/>
              </a:ext>
            </a:extLst>
          </p:cNvPr>
          <p:cNvSpPr/>
          <p:nvPr/>
        </p:nvSpPr>
        <p:spPr>
          <a:xfrm>
            <a:off x="7105154" y="3234523"/>
            <a:ext cx="1588789" cy="4894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800" dirty="0">
                <a:latin typeface="Century Gothic" panose="020B0502020202020204" pitchFamily="34" charset="0"/>
              </a:rPr>
              <a:t> </a:t>
            </a:r>
            <a:endParaRPr lang="ru-RU" sz="2000" dirty="0">
              <a:latin typeface="Century Gothic" panose="020B0502020202020204" pitchFamily="34" charset="0"/>
            </a:endParaRP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69D2BB8C-0E4F-0DBE-C230-AB3E235711EF}"/>
              </a:ext>
            </a:extLst>
          </p:cNvPr>
          <p:cNvSpPr/>
          <p:nvPr/>
        </p:nvSpPr>
        <p:spPr>
          <a:xfrm>
            <a:off x="7105154" y="3286059"/>
            <a:ext cx="120225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Иванов А. В.</a:t>
            </a:r>
            <a:endParaRPr lang="ru-RU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5F5B8280-62C9-8879-A131-7AB7FF733965}"/>
              </a:ext>
            </a:extLst>
          </p:cNvPr>
          <p:cNvSpPr/>
          <p:nvPr/>
        </p:nvSpPr>
        <p:spPr>
          <a:xfrm>
            <a:off x="2148130" y="3923285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Client dev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3" name="Прямоугольник 102">
            <a:extLst>
              <a:ext uri="{FF2B5EF4-FFF2-40B4-BE49-F238E27FC236}">
                <a16:creationId xmlns:a16="http://schemas.microsoft.com/office/drawing/2014/main" id="{DC0F04A6-F7D1-2286-B16A-2AEA7EC071CD}"/>
              </a:ext>
            </a:extLst>
          </p:cNvPr>
          <p:cNvSpPr/>
          <p:nvPr/>
        </p:nvSpPr>
        <p:spPr>
          <a:xfrm>
            <a:off x="3778457" y="3923286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ML engineer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Прямоугольник 103">
            <a:extLst>
              <a:ext uri="{FF2B5EF4-FFF2-40B4-BE49-F238E27FC236}">
                <a16:creationId xmlns:a16="http://schemas.microsoft.com/office/drawing/2014/main" id="{FC052372-C16C-4E33-2DBA-34805676B48A}"/>
              </a:ext>
            </a:extLst>
          </p:cNvPr>
          <p:cNvSpPr/>
          <p:nvPr/>
        </p:nvSpPr>
        <p:spPr>
          <a:xfrm>
            <a:off x="5458402" y="3923286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Client dev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Прямоугольник 104">
            <a:extLst>
              <a:ext uri="{FF2B5EF4-FFF2-40B4-BE49-F238E27FC236}">
                <a16:creationId xmlns:a16="http://schemas.microsoft.com/office/drawing/2014/main" id="{6D12105D-E508-3CDE-B0B5-39F89EEF74C1}"/>
              </a:ext>
            </a:extLst>
          </p:cNvPr>
          <p:cNvSpPr/>
          <p:nvPr/>
        </p:nvSpPr>
        <p:spPr>
          <a:xfrm>
            <a:off x="7109995" y="3909109"/>
            <a:ext cx="16228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Arial" pitchFamily="34" charset="0"/>
                <a:cs typeface="Arial" pitchFamily="34" charset="0"/>
              </a:rPr>
              <a:t>Server dev</a:t>
            </a:r>
            <a:endParaRPr lang="ru-RU" sz="1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6695FCD-5210-3D4D-EE4B-186B882166BB}"/>
              </a:ext>
            </a:extLst>
          </p:cNvPr>
          <p:cNvSpPr txBox="1"/>
          <p:nvPr/>
        </p:nvSpPr>
        <p:spPr>
          <a:xfrm>
            <a:off x="482129" y="4330294"/>
            <a:ext cx="8066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Руководитель проекта: </a:t>
            </a:r>
            <a:r>
              <a:rPr lang="ru-RU" sz="1400" dirty="0" err="1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Антонянц</a:t>
            </a:r>
            <a:r>
              <a:rPr lang="ru-RU" sz="1400" dirty="0">
                <a:latin typeface="Arial" panose="020B0604020202020204" pitchFamily="34" charset="0"/>
                <a:ea typeface="Stem Text" pitchFamily="34" charset="-52"/>
                <a:cs typeface="Arial" panose="020B0604020202020204" pitchFamily="34" charset="0"/>
              </a:rPr>
              <a:t> Е.Н., Ассистент кафедры АСУ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19791C-8BC1-5839-90AB-81BF0B79EE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5" r="7161" b="15250"/>
          <a:stretch/>
        </p:blipFill>
        <p:spPr>
          <a:xfrm>
            <a:off x="460890" y="1111375"/>
            <a:ext cx="1585195" cy="210760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2F91C8F-49E6-2FFC-19E7-7C4DF992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9" r="6967" b="30346"/>
          <a:stretch/>
        </p:blipFill>
        <p:spPr>
          <a:xfrm>
            <a:off x="2135450" y="1384301"/>
            <a:ext cx="1588775" cy="18346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87BAA94-7C73-994D-877C-97C9300E52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083" y="1184275"/>
            <a:ext cx="1585018" cy="203788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DAADDB4-CD76-76D5-AB4E-0692B97E78C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6" r="8055" b="17584"/>
          <a:stretch/>
        </p:blipFill>
        <p:spPr>
          <a:xfrm>
            <a:off x="3791039" y="1176431"/>
            <a:ext cx="1585017" cy="20489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FCF8440-8094-23C0-3319-1D052ECC42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8" r="9544" b="9320"/>
          <a:stretch/>
        </p:blipFill>
        <p:spPr>
          <a:xfrm>
            <a:off x="7029667" y="1319349"/>
            <a:ext cx="1669092" cy="191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00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Проблема, которую решает проект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 rot="5400000">
            <a:off x="60424" y="1560408"/>
            <a:ext cx="711243" cy="9840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1"/>
          <p:cNvSpPr txBox="1">
            <a:spLocks noChangeArrowheads="1"/>
          </p:cNvSpPr>
          <p:nvPr/>
        </p:nvSpPr>
        <p:spPr bwMode="auto">
          <a:xfrm>
            <a:off x="529051" y="859267"/>
            <a:ext cx="8064183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2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Проблема</a:t>
            </a:r>
          </a:p>
          <a:p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Абитуриенты часто испытывают трудности в выборе подходящего направления обучения на факультете АВТФ из-за недостатка информации о специализациях и их перспективах. По данным ВШЭ, до 40% студентов российских вузов недовольны выбором специальности или меняют направление обучения после первого курса.</a:t>
            </a:r>
          </a:p>
        </p:txBody>
      </p: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93115" y="3186315"/>
            <a:ext cx="640359" cy="4338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71"/>
          <p:cNvSpPr txBox="1">
            <a:spLocks noChangeArrowheads="1"/>
          </p:cNvSpPr>
          <p:nvPr/>
        </p:nvSpPr>
        <p:spPr bwMode="auto">
          <a:xfrm>
            <a:off x="529051" y="2561687"/>
            <a:ext cx="7764834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ru-RU" sz="23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Благополучатели</a:t>
            </a:r>
          </a:p>
          <a:p>
            <a:pPr eaLnBrk="1" hangingPunct="1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Абитуриенты (поступающие на АВТФ): </a:t>
            </a:r>
          </a:p>
          <a:p>
            <a:pPr eaLnBrk="1" hangingPunct="1"/>
            <a:r>
              <a:rPr lang="ru-RU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Прямую пользу получат абитуриенты, которым система поможет сделать осознанный выбор направления обучения.</a:t>
            </a:r>
          </a:p>
        </p:txBody>
      </p:sp>
    </p:spTree>
    <p:extLst>
      <p:ext uri="{BB962C8B-B14F-4D97-AF65-F5344CB8AC3E}">
        <p14:creationId xmlns:p14="http://schemas.microsoft.com/office/powerpoint/2010/main" val="1091154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Цель и задачи проекта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332435" y="818840"/>
            <a:ext cx="8054100" cy="3810310"/>
            <a:chOff x="1716773" y="1014422"/>
            <a:chExt cx="8732445" cy="6191787"/>
          </a:xfrm>
          <a:solidFill>
            <a:schemeClr val="accent6">
              <a:lumMod val="75000"/>
            </a:schemeClr>
          </a:solidFill>
        </p:grpSpPr>
        <p:sp>
          <p:nvSpPr>
            <p:cNvPr id="11" name="Шестиугольник 10"/>
            <p:cNvSpPr/>
            <p:nvPr/>
          </p:nvSpPr>
          <p:spPr>
            <a:xfrm>
              <a:off x="2098427" y="1014422"/>
              <a:ext cx="7800352" cy="994245"/>
            </a:xfrm>
            <a:prstGeom prst="hexagon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Создать рекомендательную систему, которая поможет абитуриентам факультета АВТФ сделать осознанный выбор направления обучения, учитывая их интересы, способности и карьерные предпочтения.</a:t>
              </a:r>
            </a:p>
          </p:txBody>
        </p:sp>
        <p:sp>
          <p:nvSpPr>
            <p:cNvPr id="12" name="Шестиугольник 11"/>
            <p:cNvSpPr/>
            <p:nvPr/>
          </p:nvSpPr>
          <p:spPr>
            <a:xfrm>
              <a:off x="1807914" y="2292821"/>
              <a:ext cx="1482945" cy="1278399"/>
            </a:xfrm>
            <a:prstGeom prst="hexagon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Разработка машинного обучения</a:t>
              </a:r>
            </a:p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ML)</a:t>
              </a:r>
              <a:endParaRPr lang="ru-RU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Шестиугольник 12"/>
            <p:cNvSpPr/>
            <p:nvPr/>
          </p:nvSpPr>
          <p:spPr>
            <a:xfrm>
              <a:off x="8865278" y="2292821"/>
              <a:ext cx="1482945" cy="1278399"/>
            </a:xfrm>
            <a:prstGeom prst="hexagon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Разработка клиентской части </a:t>
              </a:r>
            </a:p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Client)</a:t>
              </a:r>
              <a:endParaRPr lang="ru-RU" sz="10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Шестиугольник 13"/>
            <p:cNvSpPr/>
            <p:nvPr/>
          </p:nvSpPr>
          <p:spPr>
            <a:xfrm>
              <a:off x="5336596" y="2292821"/>
              <a:ext cx="1482945" cy="1278399"/>
            </a:xfrm>
            <a:prstGeom prst="hexagon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Создание серверной части </a:t>
              </a:r>
            </a:p>
            <a:p>
              <a:pPr algn="ctr"/>
              <a:r>
                <a:rPr lang="ru-RU" sz="1000" dirty="0">
                  <a:latin typeface="Arial" pitchFamily="34" charset="0"/>
                  <a:cs typeface="Arial" pitchFamily="34" charset="0"/>
                </a:rPr>
                <a:t>(</a:t>
              </a:r>
              <a:r>
                <a:rPr lang="en-US" sz="1000" dirty="0">
                  <a:latin typeface="Arial" pitchFamily="34" charset="0"/>
                  <a:cs typeface="Arial" pitchFamily="34" charset="0"/>
                </a:rPr>
                <a:t>Server)</a:t>
              </a:r>
              <a:endParaRPr lang="ru-RU" sz="1000" dirty="0"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15" name="Соединительная линия уступом 14"/>
            <p:cNvCxnSpPr>
              <a:cxnSpLocks/>
            </p:cNvCxnSpPr>
            <p:nvPr/>
          </p:nvCxnSpPr>
          <p:spPr>
            <a:xfrm rot="5400000">
              <a:off x="2564696" y="1955932"/>
              <a:ext cx="312453" cy="385375"/>
            </a:xfrm>
            <a:prstGeom prst="bentConnector3">
              <a:avLst/>
            </a:prstGeom>
            <a:grp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Соединительная линия уступом 15"/>
            <p:cNvCxnSpPr>
              <a:cxnSpLocks/>
            </p:cNvCxnSpPr>
            <p:nvPr/>
          </p:nvCxnSpPr>
          <p:spPr>
            <a:xfrm rot="16200000" flipH="1">
              <a:off x="9201685" y="1893519"/>
              <a:ext cx="312453" cy="510201"/>
            </a:xfrm>
            <a:prstGeom prst="bentConnector3">
              <a:avLst/>
            </a:prstGeom>
            <a:grp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Прямая соединительная линия 16"/>
            <p:cNvCxnSpPr/>
            <p:nvPr/>
          </p:nvCxnSpPr>
          <p:spPr>
            <a:xfrm>
              <a:off x="6078072" y="1980365"/>
              <a:ext cx="0" cy="312455"/>
            </a:xfrm>
            <a:prstGeom prst="line">
              <a:avLst/>
            </a:prstGeom>
            <a:grp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Прямоугольник 17"/>
            <p:cNvSpPr/>
            <p:nvPr/>
          </p:nvSpPr>
          <p:spPr>
            <a:xfrm>
              <a:off x="1721224" y="5797572"/>
              <a:ext cx="8727994" cy="1408637"/>
            </a:xfrm>
            <a:prstGeom prst="rect">
              <a:avLst/>
            </a:prstGeom>
            <a:grpFill/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Цель</a:t>
              </a:r>
              <a:r>
                <a:rPr lang="ru-RU" dirty="0">
                  <a:solidFill>
                    <a:schemeClr val="bg1"/>
                  </a:solidFill>
                </a:rPr>
                <a:t>: Создать систему рекомендаций для абитуриентов АВТФ.</a:t>
              </a:r>
            </a:p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Взаимозависимость</a:t>
              </a:r>
              <a:r>
                <a:rPr lang="ru-RU" dirty="0">
                  <a:solidFill>
                    <a:schemeClr val="bg1"/>
                  </a:solidFill>
                </a:rPr>
                <a:t>: МЛ, сервер и клиент работают вместе для точных рекомендаций.</a:t>
              </a:r>
            </a:p>
            <a:p>
              <a:pPr algn="ctr"/>
              <a:r>
                <a:rPr lang="ru-RU" b="1" dirty="0">
                  <a:solidFill>
                    <a:schemeClr val="bg1"/>
                  </a:solidFill>
                </a:rPr>
                <a:t>Четкость задач</a:t>
              </a:r>
              <a:r>
                <a:rPr lang="ru-RU" dirty="0">
                  <a:solidFill>
                    <a:schemeClr val="bg1"/>
                  </a:solidFill>
                </a:rPr>
                <a:t>: Каждая команда имеет конкретные задачи, что улучшает эффективность работы.</a:t>
              </a:r>
            </a:p>
          </p:txBody>
        </p:sp>
        <p:grpSp>
          <p:nvGrpSpPr>
            <p:cNvPr id="19" name="Группа 59"/>
            <p:cNvGrpSpPr/>
            <p:nvPr/>
          </p:nvGrpSpPr>
          <p:grpSpPr>
            <a:xfrm>
              <a:off x="1716773" y="3571220"/>
              <a:ext cx="2033791" cy="1999195"/>
              <a:chOff x="1716773" y="3571220"/>
              <a:chExt cx="2033791" cy="1999195"/>
            </a:xfrm>
            <a:grpFill/>
          </p:grpSpPr>
          <p:grpSp>
            <p:nvGrpSpPr>
              <p:cNvPr id="44" name="Группа 60"/>
              <p:cNvGrpSpPr/>
              <p:nvPr/>
            </p:nvGrpSpPr>
            <p:grpSpPr>
              <a:xfrm>
                <a:off x="1716773" y="3793680"/>
                <a:ext cx="2033791" cy="1776735"/>
                <a:chOff x="1727241" y="3489696"/>
                <a:chExt cx="2033791" cy="1776735"/>
              </a:xfrm>
              <a:grpFill/>
            </p:grpSpPr>
            <p:sp>
              <p:nvSpPr>
                <p:cNvPr id="49" name="Прямоугольник 48"/>
                <p:cNvSpPr/>
                <p:nvPr/>
              </p:nvSpPr>
              <p:spPr>
                <a:xfrm>
                  <a:off x="1727241" y="3489699"/>
                  <a:ext cx="610694" cy="1776724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100" dirty="0"/>
                    <a:t>Собрать и обработать данные</a:t>
                  </a:r>
                  <a:endParaRPr lang="ru-RU" sz="1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50" name="Прямоугольник 49"/>
                <p:cNvSpPr/>
                <p:nvPr/>
              </p:nvSpPr>
              <p:spPr>
                <a:xfrm>
                  <a:off x="2410493" y="3489696"/>
                  <a:ext cx="610694" cy="1776734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Провести сравнительный анализ</a:t>
                  </a:r>
                </a:p>
              </p:txBody>
            </p:sp>
            <p:sp>
              <p:nvSpPr>
                <p:cNvPr id="51" name="Прямоугольник 50"/>
                <p:cNvSpPr/>
                <p:nvPr/>
              </p:nvSpPr>
              <p:spPr>
                <a:xfrm>
                  <a:off x="3150338" y="3489707"/>
                  <a:ext cx="610694" cy="1776724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100" dirty="0"/>
                    <a:t>Подготовить модель для интеграции</a:t>
                  </a:r>
                  <a:endParaRPr lang="ru-RU" sz="1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45" name="Прямая соединительная линия 44"/>
              <p:cNvCxnSpPr/>
              <p:nvPr/>
            </p:nvCxnSpPr>
            <p:spPr>
              <a:xfrm>
                <a:off x="2516659" y="3571220"/>
                <a:ext cx="0" cy="125291"/>
              </a:xfrm>
              <a:prstGeom prst="line">
                <a:avLst/>
              </a:prstGeom>
              <a:grpFill/>
              <a:ln w="2857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Соединительная линия уступом 62"/>
              <p:cNvCxnSpPr>
                <a:cxnSpLocks/>
                <a:endCxn id="49" idx="0"/>
              </p:cNvCxnSpPr>
              <p:nvPr/>
            </p:nvCxnSpPr>
            <p:spPr>
              <a:xfrm rot="10800000" flipV="1">
                <a:off x="2022121" y="3696476"/>
                <a:ext cx="535747" cy="97206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Прямая соединительная линия 46"/>
              <p:cNvCxnSpPr>
                <a:cxnSpLocks/>
              </p:cNvCxnSpPr>
              <p:nvPr/>
            </p:nvCxnSpPr>
            <p:spPr>
              <a:xfrm>
                <a:off x="2527785" y="3696487"/>
                <a:ext cx="96222" cy="262701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Соединительная линия уступом 64"/>
              <p:cNvCxnSpPr>
                <a:cxnSpLocks/>
                <a:endCxn id="51" idx="0"/>
              </p:cNvCxnSpPr>
              <p:nvPr/>
            </p:nvCxnSpPr>
            <p:spPr>
              <a:xfrm>
                <a:off x="2533932" y="3696485"/>
                <a:ext cx="911286" cy="97206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Группа 68"/>
            <p:cNvGrpSpPr/>
            <p:nvPr/>
          </p:nvGrpSpPr>
          <p:grpSpPr>
            <a:xfrm>
              <a:off x="5031249" y="3577232"/>
              <a:ext cx="2001372" cy="1991858"/>
              <a:chOff x="1483105" y="3571220"/>
              <a:chExt cx="2001372" cy="1991858"/>
            </a:xfrm>
            <a:grpFill/>
          </p:grpSpPr>
          <p:grpSp>
            <p:nvGrpSpPr>
              <p:cNvPr id="36" name="Группа 69"/>
              <p:cNvGrpSpPr/>
              <p:nvPr/>
            </p:nvGrpSpPr>
            <p:grpSpPr>
              <a:xfrm>
                <a:off x="1483105" y="3787953"/>
                <a:ext cx="2001372" cy="1775125"/>
                <a:chOff x="1493573" y="3483969"/>
                <a:chExt cx="2001372" cy="1775125"/>
              </a:xfrm>
              <a:grpFill/>
            </p:grpSpPr>
            <p:sp>
              <p:nvSpPr>
                <p:cNvPr id="41" name="Прямоугольник 40"/>
                <p:cNvSpPr/>
                <p:nvPr/>
              </p:nvSpPr>
              <p:spPr>
                <a:xfrm>
                  <a:off x="1493573" y="3489988"/>
                  <a:ext cx="610694" cy="1769106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Разработать архитектуру системы</a:t>
                  </a:r>
                </a:p>
              </p:txBody>
            </p:sp>
            <p:sp>
              <p:nvSpPr>
                <p:cNvPr id="42" name="Прямоугольник 41"/>
                <p:cNvSpPr/>
                <p:nvPr/>
              </p:nvSpPr>
              <p:spPr>
                <a:xfrm>
                  <a:off x="2200111" y="3483969"/>
                  <a:ext cx="610694" cy="17691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Создать </a:t>
                  </a:r>
                  <a:r>
                    <a:rPr lang="en-US" sz="1000" dirty="0">
                      <a:latin typeface="Arial" pitchFamily="34" charset="0"/>
                      <a:cs typeface="Arial" pitchFamily="34" charset="0"/>
                    </a:rPr>
                    <a:t>API</a:t>
                  </a:r>
                  <a:endParaRPr lang="ru-RU" sz="1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43" name="Прямоугольник 42"/>
                <p:cNvSpPr/>
                <p:nvPr/>
              </p:nvSpPr>
              <p:spPr>
                <a:xfrm>
                  <a:off x="2884251" y="3483969"/>
                  <a:ext cx="610694" cy="17691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Провести интеграцию с </a:t>
                  </a:r>
                  <a:r>
                    <a:rPr lang="en-US" sz="1000" dirty="0">
                      <a:latin typeface="Arial" pitchFamily="34" charset="0"/>
                      <a:cs typeface="Arial" pitchFamily="34" charset="0"/>
                    </a:rPr>
                    <a:t>ML</a:t>
                  </a:r>
                  <a:endParaRPr lang="ru-RU" sz="1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</p:grpSp>
          <p:cxnSp>
            <p:nvCxnSpPr>
              <p:cNvPr id="37" name="Прямая соединительная линия 36"/>
              <p:cNvCxnSpPr/>
              <p:nvPr/>
            </p:nvCxnSpPr>
            <p:spPr>
              <a:xfrm>
                <a:off x="2516659" y="3571220"/>
                <a:ext cx="0" cy="125291"/>
              </a:xfrm>
              <a:prstGeom prst="line">
                <a:avLst/>
              </a:prstGeom>
              <a:grpFill/>
              <a:ln w="2857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Соединительная линия уступом 71"/>
              <p:cNvCxnSpPr>
                <a:cxnSpLocks/>
                <a:endCxn id="41" idx="0"/>
              </p:cNvCxnSpPr>
              <p:nvPr/>
            </p:nvCxnSpPr>
            <p:spPr>
              <a:xfrm rot="10800000" flipV="1">
                <a:off x="1788454" y="3696510"/>
                <a:ext cx="741476" cy="97460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Прямая соединительная линия 38"/>
              <p:cNvCxnSpPr>
                <a:cxnSpLocks/>
                <a:endCxn id="42" idx="0"/>
              </p:cNvCxnSpPr>
              <p:nvPr/>
            </p:nvCxnSpPr>
            <p:spPr>
              <a:xfrm>
                <a:off x="2494990" y="3684459"/>
                <a:ext cx="0" cy="103494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Соединительная линия уступом 73"/>
              <p:cNvCxnSpPr>
                <a:cxnSpLocks/>
                <a:endCxn id="43" idx="0"/>
              </p:cNvCxnSpPr>
              <p:nvPr/>
            </p:nvCxnSpPr>
            <p:spPr>
              <a:xfrm>
                <a:off x="2516659" y="3696511"/>
                <a:ext cx="662472" cy="91441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Группа 77"/>
            <p:cNvGrpSpPr/>
            <p:nvPr/>
          </p:nvGrpSpPr>
          <p:grpSpPr>
            <a:xfrm>
              <a:off x="8477479" y="3571220"/>
              <a:ext cx="1950059" cy="1987135"/>
              <a:chOff x="1409648" y="3571220"/>
              <a:chExt cx="1950059" cy="1987135"/>
            </a:xfrm>
            <a:grpFill/>
          </p:grpSpPr>
          <p:grpSp>
            <p:nvGrpSpPr>
              <p:cNvPr id="22" name="Группа 78"/>
              <p:cNvGrpSpPr/>
              <p:nvPr/>
            </p:nvGrpSpPr>
            <p:grpSpPr>
              <a:xfrm>
                <a:off x="1409648" y="3775913"/>
                <a:ext cx="1950059" cy="1782442"/>
                <a:chOff x="1420116" y="3471929"/>
                <a:chExt cx="1950059" cy="1782442"/>
              </a:xfrm>
              <a:grpFill/>
            </p:grpSpPr>
            <p:sp>
              <p:nvSpPr>
                <p:cNvPr id="33" name="Прямоугольник 32"/>
                <p:cNvSpPr/>
                <p:nvPr/>
              </p:nvSpPr>
              <p:spPr>
                <a:xfrm>
                  <a:off x="1420116" y="3471929"/>
                  <a:ext cx="610695" cy="17691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Спроектировать удобный интерфейс</a:t>
                  </a:r>
                </a:p>
              </p:txBody>
            </p:sp>
            <p:sp>
              <p:nvSpPr>
                <p:cNvPr id="34" name="Прямоугольник 33"/>
                <p:cNvSpPr/>
                <p:nvPr/>
              </p:nvSpPr>
              <p:spPr>
                <a:xfrm>
                  <a:off x="2104267" y="3485264"/>
                  <a:ext cx="610695" cy="17691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Настроить взаимодействие с </a:t>
                  </a:r>
                  <a:r>
                    <a:rPr lang="en-US" sz="1000" dirty="0">
                      <a:latin typeface="Arial" pitchFamily="34" charset="0"/>
                      <a:cs typeface="Arial" pitchFamily="34" charset="0"/>
                    </a:rPr>
                    <a:t>API</a:t>
                  </a:r>
                  <a:endParaRPr lang="ru-RU" sz="1000" dirty="0">
                    <a:latin typeface="Arial" pitchFamily="34" charset="0"/>
                    <a:cs typeface="Arial" pitchFamily="34" charset="0"/>
                  </a:endParaRPr>
                </a:p>
              </p:txBody>
            </p:sp>
            <p:sp>
              <p:nvSpPr>
                <p:cNvPr id="35" name="Прямоугольник 34"/>
                <p:cNvSpPr/>
                <p:nvPr/>
              </p:nvSpPr>
              <p:spPr>
                <a:xfrm>
                  <a:off x="2759480" y="3485264"/>
                  <a:ext cx="610695" cy="1769107"/>
                </a:xfrm>
                <a:prstGeom prst="rect">
                  <a:avLst/>
                </a:prstGeom>
                <a:grpFill/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pPr algn="ctr"/>
                  <a:r>
                    <a:rPr lang="ru-RU" sz="1000" dirty="0">
                      <a:latin typeface="Arial" pitchFamily="34" charset="0"/>
                      <a:cs typeface="Arial" pitchFamily="34" charset="0"/>
                    </a:rPr>
                    <a:t>Реализовать отображение рекомендаций</a:t>
                  </a:r>
                </a:p>
              </p:txBody>
            </p:sp>
          </p:grpSp>
          <p:cxnSp>
            <p:nvCxnSpPr>
              <p:cNvPr id="23" name="Прямая соединительная линия 22"/>
              <p:cNvCxnSpPr/>
              <p:nvPr/>
            </p:nvCxnSpPr>
            <p:spPr>
              <a:xfrm>
                <a:off x="2516659" y="3571220"/>
                <a:ext cx="0" cy="125291"/>
              </a:xfrm>
              <a:prstGeom prst="line">
                <a:avLst/>
              </a:prstGeom>
              <a:grpFill/>
              <a:ln w="28575" cap="rnd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Соединительная линия уступом 80"/>
              <p:cNvCxnSpPr>
                <a:cxnSpLocks/>
                <a:endCxn id="33" idx="0"/>
              </p:cNvCxnSpPr>
              <p:nvPr/>
            </p:nvCxnSpPr>
            <p:spPr>
              <a:xfrm rot="10800000" flipV="1">
                <a:off x="1714996" y="3691770"/>
                <a:ext cx="807222" cy="84143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Прямая соединительная линия 30"/>
              <p:cNvCxnSpPr>
                <a:cxnSpLocks/>
              </p:cNvCxnSpPr>
              <p:nvPr/>
            </p:nvCxnSpPr>
            <p:spPr>
              <a:xfrm flipH="1">
                <a:off x="2444438" y="3678435"/>
                <a:ext cx="72221" cy="309514"/>
              </a:xfrm>
              <a:prstGeom prst="line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Соединительная линия уступом 82"/>
              <p:cNvCxnSpPr>
                <a:cxnSpLocks/>
                <a:endCxn id="35" idx="0"/>
              </p:cNvCxnSpPr>
              <p:nvPr/>
            </p:nvCxnSpPr>
            <p:spPr>
              <a:xfrm>
                <a:off x="2494980" y="3691784"/>
                <a:ext cx="559380" cy="97463"/>
              </a:xfrm>
              <a:prstGeom prst="bentConnector2">
                <a:avLst/>
              </a:prstGeom>
              <a:grpFill/>
              <a:ln w="28575">
                <a:solidFill>
                  <a:schemeClr val="accent6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91154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План реализации проекта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grpSp>
        <p:nvGrpSpPr>
          <p:cNvPr id="10" name="Группа 9"/>
          <p:cNvGrpSpPr/>
          <p:nvPr/>
        </p:nvGrpSpPr>
        <p:grpSpPr>
          <a:xfrm>
            <a:off x="558800" y="1224971"/>
            <a:ext cx="7486451" cy="2974189"/>
            <a:chOff x="351674" y="1379965"/>
            <a:chExt cx="11093932" cy="4809699"/>
          </a:xfrm>
        </p:grpSpPr>
        <p:sp>
          <p:nvSpPr>
            <p:cNvPr id="11" name="Line 28">
              <a:extLst>
                <a:ext uri="{FF2B5EF4-FFF2-40B4-BE49-F238E27FC236}">
                  <a16:creationId xmlns:a16="http://schemas.microsoft.com/office/drawing/2014/main" id="{D63BFB2A-1AF7-7D47-ABCB-E1A622E42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1952628"/>
              <a:ext cx="11093932" cy="0"/>
            </a:xfrm>
            <a:prstGeom prst="line">
              <a:avLst/>
            </a:prstGeom>
            <a:noFill/>
            <a:ln w="22225">
              <a:solidFill>
                <a:schemeClr val="accent6">
                  <a:lumMod val="50000"/>
                </a:schemeClr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9">
              <a:extLst>
                <a:ext uri="{FF2B5EF4-FFF2-40B4-BE49-F238E27FC236}">
                  <a16:creationId xmlns:a16="http://schemas.microsoft.com/office/drawing/2014/main" id="{0BE137D6-744C-714C-89BB-4E2E574A7E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2305541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" name="Line 31">
              <a:extLst>
                <a:ext uri="{FF2B5EF4-FFF2-40B4-BE49-F238E27FC236}">
                  <a16:creationId xmlns:a16="http://schemas.microsoft.com/office/drawing/2014/main" id="{C657BEA3-6C56-0D4F-BB58-B7DF4C998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2658454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14F38A3C-EABE-DC42-9DB6-D48EDCB57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3011367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Line 33">
              <a:extLst>
                <a:ext uri="{FF2B5EF4-FFF2-40B4-BE49-F238E27FC236}">
                  <a16:creationId xmlns:a16="http://schemas.microsoft.com/office/drawing/2014/main" id="{EB094BD8-739E-4047-91F4-66F2DFE576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3364280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34">
              <a:extLst>
                <a:ext uri="{FF2B5EF4-FFF2-40B4-BE49-F238E27FC236}">
                  <a16:creationId xmlns:a16="http://schemas.microsoft.com/office/drawing/2014/main" id="{848355CB-18B2-6C42-A0A4-C217B2852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3717193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7" name="Line 35">
              <a:extLst>
                <a:ext uri="{FF2B5EF4-FFF2-40B4-BE49-F238E27FC236}">
                  <a16:creationId xmlns:a16="http://schemas.microsoft.com/office/drawing/2014/main" id="{F30102FF-4899-C94C-876F-3B5C712CCD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4070106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6">
              <a:extLst>
                <a:ext uri="{FF2B5EF4-FFF2-40B4-BE49-F238E27FC236}">
                  <a16:creationId xmlns:a16="http://schemas.microsoft.com/office/drawing/2014/main" id="{BAB17774-98CC-7C43-8FCF-AC5429DB91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4423019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Line 37">
              <a:extLst>
                <a:ext uri="{FF2B5EF4-FFF2-40B4-BE49-F238E27FC236}">
                  <a16:creationId xmlns:a16="http://schemas.microsoft.com/office/drawing/2014/main" id="{C097355E-E0D1-8D44-8227-0C80664F65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4775932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8">
              <a:extLst>
                <a:ext uri="{FF2B5EF4-FFF2-40B4-BE49-F238E27FC236}">
                  <a16:creationId xmlns:a16="http://schemas.microsoft.com/office/drawing/2014/main" id="{8954AF72-7382-CA4B-957B-35DB4DBFB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5128845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Line 39">
              <a:extLst>
                <a:ext uri="{FF2B5EF4-FFF2-40B4-BE49-F238E27FC236}">
                  <a16:creationId xmlns:a16="http://schemas.microsoft.com/office/drawing/2014/main" id="{B9EBCAAD-607E-3D4F-8299-1121BD018E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5481758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3BB70406-79A9-0641-AEE0-EA29D6F9C5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674" y="5834674"/>
              <a:ext cx="11093932" cy="0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3" name="Text Box 87">
              <a:extLst>
                <a:ext uri="{FF2B5EF4-FFF2-40B4-BE49-F238E27FC236}">
                  <a16:creationId xmlns:a16="http://schemas.microsoft.com/office/drawing/2014/main" id="{C84E6B6A-15E2-0841-B7B8-B7A173EFC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5051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3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30" name="Text12">
              <a:extLst>
                <a:ext uri="{FF2B5EF4-FFF2-40B4-BE49-F238E27FC236}">
                  <a16:creationId xmlns:a16="http://schemas.microsoft.com/office/drawing/2014/main" id="{A8C788CD-38CD-FE4A-A34C-F712DFDF4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1990138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Сбор датасета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DA657314-4A43-4140-87DB-B6EF971C4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1993156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kumimoji="0" lang="en-US" altLang="ru-RU" sz="1100" dirty="0"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32" name="Text12">
              <a:extLst>
                <a:ext uri="{FF2B5EF4-FFF2-40B4-BE49-F238E27FC236}">
                  <a16:creationId xmlns:a16="http://schemas.microsoft.com/office/drawing/2014/main" id="{33785025-D4CF-ED40-88A9-FB2F4FBE2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2343049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Изучение датасета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3" name="Rectangle 5">
              <a:extLst>
                <a:ext uri="{FF2B5EF4-FFF2-40B4-BE49-F238E27FC236}">
                  <a16:creationId xmlns:a16="http://schemas.microsoft.com/office/drawing/2014/main" id="{1EE14CE0-A27B-5F43-8246-119FD3687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2346069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kumimoji="0" lang="en-US" altLang="ru-RU" sz="1100"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34" name="Text12">
              <a:extLst>
                <a:ext uri="{FF2B5EF4-FFF2-40B4-BE49-F238E27FC236}">
                  <a16:creationId xmlns:a16="http://schemas.microsoft.com/office/drawing/2014/main" id="{D69A02D2-B82E-BF4A-B679-01B30F0EC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2695963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Требования к приложению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7B3FB9FB-C65D-9E49-BEE9-6570D07F0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2698982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3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12">
              <a:extLst>
                <a:ext uri="{FF2B5EF4-FFF2-40B4-BE49-F238E27FC236}">
                  <a16:creationId xmlns:a16="http://schemas.microsoft.com/office/drawing/2014/main" id="{58DE5353-D1AD-4F48-B33E-3F491417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3050952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Верстка </a:t>
              </a:r>
              <a:r>
                <a:rPr lang="en-US" altLang="de-DE" sz="1100" b="0" dirty="0">
                  <a:solidFill>
                    <a:schemeClr val="tx1"/>
                  </a:solidFill>
                  <a:cs typeface="Arial" pitchFamily="34" charset="0"/>
                </a:rPr>
                <a:t>GUI</a:t>
              </a:r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37773FDB-DD77-3447-A1AD-946688CB6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3051897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4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8" name="Text12">
              <a:extLst>
                <a:ext uri="{FF2B5EF4-FFF2-40B4-BE49-F238E27FC236}">
                  <a16:creationId xmlns:a16="http://schemas.microsoft.com/office/drawing/2014/main" id="{0EE32FBF-834D-9B47-8269-EFFCDD713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3401791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Разработка сервера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39" name="Rectangle 11">
              <a:extLst>
                <a:ext uri="{FF2B5EF4-FFF2-40B4-BE49-F238E27FC236}">
                  <a16:creationId xmlns:a16="http://schemas.microsoft.com/office/drawing/2014/main" id="{50D9695F-D2B9-8441-ACD4-8C01E5B8D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3404810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5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0" name="Text12">
              <a:extLst>
                <a:ext uri="{FF2B5EF4-FFF2-40B4-BE49-F238E27FC236}">
                  <a16:creationId xmlns:a16="http://schemas.microsoft.com/office/drawing/2014/main" id="{E0E983AF-3BC8-E048-BE96-FE7CBE89A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3754704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Разработка клиента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1" name="Rectangle 13">
              <a:extLst>
                <a:ext uri="{FF2B5EF4-FFF2-40B4-BE49-F238E27FC236}">
                  <a16:creationId xmlns:a16="http://schemas.microsoft.com/office/drawing/2014/main" id="{2877E2E1-AA68-7C45-8A61-3C1B61F41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3757722"/>
              <a:ext cx="292710" cy="29271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6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12">
              <a:extLst>
                <a:ext uri="{FF2B5EF4-FFF2-40B4-BE49-F238E27FC236}">
                  <a16:creationId xmlns:a16="http://schemas.microsoft.com/office/drawing/2014/main" id="{B3C1E0FE-5359-B64B-8006-1E08CA3F6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4109692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Разработка </a:t>
              </a:r>
              <a:r>
                <a:rPr lang="en-US" altLang="de-DE" sz="1100" b="0" dirty="0">
                  <a:solidFill>
                    <a:schemeClr val="tx1"/>
                  </a:solidFill>
                  <a:cs typeface="Arial" pitchFamily="34" charset="0"/>
                </a:rPr>
                <a:t>ML</a:t>
              </a:r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-модели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3" name="Rectangle 15">
              <a:extLst>
                <a:ext uri="{FF2B5EF4-FFF2-40B4-BE49-F238E27FC236}">
                  <a16:creationId xmlns:a16="http://schemas.microsoft.com/office/drawing/2014/main" id="{5D1B595B-281E-6840-AF5D-D5988A83E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4112713"/>
              <a:ext cx="292710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7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4" name="Text12">
              <a:extLst>
                <a:ext uri="{FF2B5EF4-FFF2-40B4-BE49-F238E27FC236}">
                  <a16:creationId xmlns:a16="http://schemas.microsoft.com/office/drawing/2014/main" id="{876E6B0D-938B-5B4F-BADD-E2354C9EE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4462605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Разработка </a:t>
              </a:r>
              <a:r>
                <a:rPr lang="en-US" altLang="de-DE" sz="1100" b="0" dirty="0">
                  <a:solidFill>
                    <a:schemeClr val="tx1"/>
                  </a:solidFill>
                  <a:cs typeface="Arial" pitchFamily="34" charset="0"/>
                </a:rPr>
                <a:t>API</a:t>
              </a:r>
            </a:p>
          </p:txBody>
        </p:sp>
        <p:sp>
          <p:nvSpPr>
            <p:cNvPr id="45" name="Rectangle 17">
              <a:extLst>
                <a:ext uri="{FF2B5EF4-FFF2-40B4-BE49-F238E27FC236}">
                  <a16:creationId xmlns:a16="http://schemas.microsoft.com/office/drawing/2014/main" id="{99ACFDA5-1335-1E49-95DE-C333CA5E7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4454161"/>
              <a:ext cx="292711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8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12">
              <a:extLst>
                <a:ext uri="{FF2B5EF4-FFF2-40B4-BE49-F238E27FC236}">
                  <a16:creationId xmlns:a16="http://schemas.microsoft.com/office/drawing/2014/main" id="{2C9BECFB-162F-0D4B-8041-B4B7626E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4815518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Правки в клиенте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7" name="Rectangle 19">
              <a:extLst>
                <a:ext uri="{FF2B5EF4-FFF2-40B4-BE49-F238E27FC236}">
                  <a16:creationId xmlns:a16="http://schemas.microsoft.com/office/drawing/2014/main" id="{D0000F69-3487-C94C-9267-5F7ADFF0D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4807074"/>
              <a:ext cx="292711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9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12">
              <a:extLst>
                <a:ext uri="{FF2B5EF4-FFF2-40B4-BE49-F238E27FC236}">
                  <a16:creationId xmlns:a16="http://schemas.microsoft.com/office/drawing/2014/main" id="{29ADF7D0-4C20-2841-AD48-BCE7B733D5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5168431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Тестирование продукта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49" name="Rectangle 21">
              <a:extLst>
                <a:ext uri="{FF2B5EF4-FFF2-40B4-BE49-F238E27FC236}">
                  <a16:creationId xmlns:a16="http://schemas.microsoft.com/office/drawing/2014/main" id="{E27FF3A7-51AC-AE45-92DD-783AE1E4B4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5159988"/>
              <a:ext cx="292711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lang="ru-RU" altLang="ru-RU" sz="1100" dirty="0">
                  <a:latin typeface="Arial" pitchFamily="34" charset="0"/>
                  <a:cs typeface="Arial" pitchFamily="34" charset="0"/>
                </a:rPr>
                <a:t>10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12">
              <a:extLst>
                <a:ext uri="{FF2B5EF4-FFF2-40B4-BE49-F238E27FC236}">
                  <a16:creationId xmlns:a16="http://schemas.microsoft.com/office/drawing/2014/main" id="{ECA9EFAA-DB4F-5340-B6A3-36F9D4DC6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5521346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Подготовка к презентации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8DF0CAD7-52F1-1B4A-A57A-7894E5116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5512901"/>
              <a:ext cx="292711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kumimoji="0" lang="en-US" altLang="ru-RU" sz="1100" dirty="0">
                  <a:latin typeface="Arial" pitchFamily="34" charset="0"/>
                  <a:cs typeface="Arial" pitchFamily="34" charset="0"/>
                </a:rPr>
                <a:t>1</a:t>
              </a:r>
              <a:r>
                <a:rPr kumimoji="0" lang="ru-RU" altLang="ru-RU" sz="1100" dirty="0">
                  <a:latin typeface="Arial" pitchFamily="34" charset="0"/>
                  <a:cs typeface="Arial" pitchFamily="34" charset="0"/>
                </a:rPr>
                <a:t>1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2" name="Text12">
              <a:extLst>
                <a:ext uri="{FF2B5EF4-FFF2-40B4-BE49-F238E27FC236}">
                  <a16:creationId xmlns:a16="http://schemas.microsoft.com/office/drawing/2014/main" id="{FC25BEE1-F635-7945-B2C1-C00370056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056" y="5874259"/>
              <a:ext cx="2677989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chemeClr val="accent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330200">
                <a:defRPr kumimoji="1" sz="1700" b="1">
                  <a:solidFill>
                    <a:srgbClr val="000000"/>
                  </a:solidFill>
                  <a:latin typeface="Arial" panose="020B0604020202020204" pitchFamily="34" charset="0"/>
                </a:defRPr>
              </a:lvl1pPr>
              <a:lvl2pPr marL="168275" indent="-166688" defTabSz="330200">
                <a:buChar char="•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2pPr>
              <a:lvl3pPr marL="358775" indent="-188913" defTabSz="330200">
                <a:buChar char="–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3pPr>
              <a:lvl4pPr marL="511175" indent="-150813" defTabSz="330200">
                <a:buChar char="-"/>
                <a:defRPr kumimoji="1" sz="1700">
                  <a:solidFill>
                    <a:srgbClr val="000000"/>
                  </a:solidFill>
                  <a:latin typeface="Arial" panose="020B0604020202020204" pitchFamily="34" charset="0"/>
                </a:defRPr>
              </a:lvl4pPr>
              <a:lvl5pPr marL="2624138" indent="4763" algn="ctr" defTabSz="330200">
                <a:lnSpc>
                  <a:spcPts val="1600"/>
                </a:lnSpc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5pPr>
              <a:lvl6pPr marL="30813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6pPr>
              <a:lvl7pPr marL="35385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7pPr>
              <a:lvl8pPr marL="39957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8pPr>
              <a:lvl9pPr marL="4452938" indent="4763" algn="ctr" defTabSz="330200" eaLnBrk="0" fontAlgn="base" hangingPunct="0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  <a:defRPr kumimoji="1" sz="1400" b="1">
                  <a:solidFill>
                    <a:srgbClr val="000000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de-DE" sz="1100" b="0" dirty="0">
                  <a:solidFill>
                    <a:schemeClr val="tx1"/>
                  </a:solidFill>
                  <a:cs typeface="Arial" pitchFamily="34" charset="0"/>
                </a:rPr>
                <a:t>Еженедельные </a:t>
              </a:r>
              <a:r>
                <a:rPr lang="ru-RU" altLang="de-DE" sz="1100" b="0" dirty="0" err="1">
                  <a:solidFill>
                    <a:schemeClr val="tx1"/>
                  </a:solidFill>
                  <a:cs typeface="Arial" pitchFamily="34" charset="0"/>
                </a:rPr>
                <a:t>созвоны</a:t>
              </a:r>
              <a:endParaRPr lang="en-US" altLang="de-DE" sz="1100" b="0" dirty="0">
                <a:solidFill>
                  <a:schemeClr val="tx1"/>
                </a:solidFill>
                <a:cs typeface="Arial" pitchFamily="34" charset="0"/>
              </a:endParaRPr>
            </a:p>
          </p:txBody>
        </p:sp>
        <p:sp>
          <p:nvSpPr>
            <p:cNvPr id="53" name="Rectangle 25">
              <a:extLst>
                <a:ext uri="{FF2B5EF4-FFF2-40B4-BE49-F238E27FC236}">
                  <a16:creationId xmlns:a16="http://schemas.microsoft.com/office/drawing/2014/main" id="{3EE53E3E-302F-C54E-BA44-6F1453358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1674" y="5865814"/>
              <a:ext cx="292711" cy="2927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algn="ctr"/>
              <a:r>
                <a:rPr kumimoji="0" lang="en-US" altLang="ru-RU" sz="1100" dirty="0">
                  <a:latin typeface="Arial" pitchFamily="34" charset="0"/>
                  <a:cs typeface="Arial" pitchFamily="34" charset="0"/>
                </a:rPr>
                <a:t>1</a:t>
              </a:r>
              <a:r>
                <a:rPr kumimoji="0" lang="ru-RU" altLang="ru-RU" sz="1100" dirty="0">
                  <a:latin typeface="Arial" pitchFamily="34" charset="0"/>
                  <a:cs typeface="Arial" pitchFamily="34" charset="0"/>
                </a:rPr>
                <a:t>2</a:t>
              </a:r>
              <a:endParaRPr kumimoji="0" lang="en-US" altLang="ru-RU" sz="1100" dirty="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4" name="Text Box 30">
              <a:extLst>
                <a:ext uri="{FF2B5EF4-FFF2-40B4-BE49-F238E27FC236}">
                  <a16:creationId xmlns:a16="http://schemas.microsoft.com/office/drawing/2014/main" id="{D2F707F3-C744-1B48-B6FD-AF4FBECF8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674" y="1605085"/>
              <a:ext cx="795203" cy="348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ru-RU" altLang="ru-RU" sz="1400" dirty="0">
                  <a:cs typeface="Arial" pitchFamily="34" charset="0"/>
                </a:rPr>
                <a:t>Этапы</a:t>
              </a:r>
              <a:endParaRPr kumimoji="0" lang="en-US" altLang="ru-RU" sz="1400" dirty="0">
                <a:cs typeface="Arial" pitchFamily="34" charset="0"/>
              </a:endParaRPr>
            </a:p>
          </p:txBody>
        </p:sp>
        <p:sp>
          <p:nvSpPr>
            <p:cNvPr id="55" name="Line 41">
              <a:extLst>
                <a:ext uri="{FF2B5EF4-FFF2-40B4-BE49-F238E27FC236}">
                  <a16:creationId xmlns:a16="http://schemas.microsoft.com/office/drawing/2014/main" id="{06E878D1-68D4-F648-813B-9B001B4BDD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0578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Line 42">
              <a:extLst>
                <a:ext uri="{FF2B5EF4-FFF2-40B4-BE49-F238E27FC236}">
                  <a16:creationId xmlns:a16="http://schemas.microsoft.com/office/drawing/2014/main" id="{34B9F259-555F-D341-9357-A1F58646D9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1035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Line 43">
              <a:extLst>
                <a:ext uri="{FF2B5EF4-FFF2-40B4-BE49-F238E27FC236}">
                  <a16:creationId xmlns:a16="http://schemas.microsoft.com/office/drawing/2014/main" id="{8304EFDB-9E8B-9E44-BBD0-7F545B41DA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3569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Line 44">
              <a:extLst>
                <a:ext uri="{FF2B5EF4-FFF2-40B4-BE49-F238E27FC236}">
                  <a16:creationId xmlns:a16="http://schemas.microsoft.com/office/drawing/2014/main" id="{1252ECF0-F30A-E744-AB54-823A88E95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4027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Line 46">
              <a:extLst>
                <a:ext uri="{FF2B5EF4-FFF2-40B4-BE49-F238E27FC236}">
                  <a16:creationId xmlns:a16="http://schemas.microsoft.com/office/drawing/2014/main" id="{BD839881-542F-A740-8EC1-CFF2ABD979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7017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0" name="Line 47">
              <a:extLst>
                <a:ext uri="{FF2B5EF4-FFF2-40B4-BE49-F238E27FC236}">
                  <a16:creationId xmlns:a16="http://schemas.microsoft.com/office/drawing/2014/main" id="{74A7EFCD-DB79-6442-BB68-67BC2C1B88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59551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Line 48">
              <a:extLst>
                <a:ext uri="{FF2B5EF4-FFF2-40B4-BE49-F238E27FC236}">
                  <a16:creationId xmlns:a16="http://schemas.microsoft.com/office/drawing/2014/main" id="{F9DC39A9-9825-594F-A895-CE12C0F56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009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Line 50">
              <a:extLst>
                <a:ext uri="{FF2B5EF4-FFF2-40B4-BE49-F238E27FC236}">
                  <a16:creationId xmlns:a16="http://schemas.microsoft.com/office/drawing/2014/main" id="{FE35AA20-F66E-C947-8828-311B797A0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2999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3" name="Line 51">
              <a:extLst>
                <a:ext uri="{FF2B5EF4-FFF2-40B4-BE49-F238E27FC236}">
                  <a16:creationId xmlns:a16="http://schemas.microsoft.com/office/drawing/2014/main" id="{27DB6314-C181-414F-BB9E-94E9B223EF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25533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4" name="Line 52">
              <a:extLst>
                <a:ext uri="{FF2B5EF4-FFF2-40B4-BE49-F238E27FC236}">
                  <a16:creationId xmlns:a16="http://schemas.microsoft.com/office/drawing/2014/main" id="{FDD6E231-F1AD-8046-B68F-E3D4E51543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5991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5" name="Line 53">
              <a:extLst>
                <a:ext uri="{FF2B5EF4-FFF2-40B4-BE49-F238E27FC236}">
                  <a16:creationId xmlns:a16="http://schemas.microsoft.com/office/drawing/2014/main" id="{12196575-EA43-F945-B1C7-5BFF2269D4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06448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6" name="Line 55">
              <a:extLst>
                <a:ext uri="{FF2B5EF4-FFF2-40B4-BE49-F238E27FC236}">
                  <a16:creationId xmlns:a16="http://schemas.microsoft.com/office/drawing/2014/main" id="{09F548D4-1554-8D41-B736-7137DAC0D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9438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7" name="Line 56">
              <a:extLst>
                <a:ext uri="{FF2B5EF4-FFF2-40B4-BE49-F238E27FC236}">
                  <a16:creationId xmlns:a16="http://schemas.microsoft.com/office/drawing/2014/main" id="{EB5C761B-B693-C840-8DB0-79B3053886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1973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Line 57">
              <a:extLst>
                <a:ext uri="{FF2B5EF4-FFF2-40B4-BE49-F238E27FC236}">
                  <a16:creationId xmlns:a16="http://schemas.microsoft.com/office/drawing/2014/main" id="{2C10F6C1-B293-CF4D-82D4-9B14520BB5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72430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9" name="Line 58">
              <a:extLst>
                <a:ext uri="{FF2B5EF4-FFF2-40B4-BE49-F238E27FC236}">
                  <a16:creationId xmlns:a16="http://schemas.microsoft.com/office/drawing/2014/main" id="{90C1D4A6-97FF-574F-BC00-AD2DC5CB77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14963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0" name="Line 59">
              <a:extLst>
                <a:ext uri="{FF2B5EF4-FFF2-40B4-BE49-F238E27FC236}">
                  <a16:creationId xmlns:a16="http://schemas.microsoft.com/office/drawing/2014/main" id="{02D91086-835A-F341-9154-DB51C4781D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5420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1" name="Line 60">
              <a:extLst>
                <a:ext uri="{FF2B5EF4-FFF2-40B4-BE49-F238E27FC236}">
                  <a16:creationId xmlns:a16="http://schemas.microsoft.com/office/drawing/2014/main" id="{13D40AA9-C0F9-1C4A-B65D-E966A07E1B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7954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Line 61">
              <a:extLst>
                <a:ext uri="{FF2B5EF4-FFF2-40B4-BE49-F238E27FC236}">
                  <a16:creationId xmlns:a16="http://schemas.microsoft.com/office/drawing/2014/main" id="{63F267B9-2052-C24E-A7CD-F87C542C8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40487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3" name="Line 62">
              <a:extLst>
                <a:ext uri="{FF2B5EF4-FFF2-40B4-BE49-F238E27FC236}">
                  <a16:creationId xmlns:a16="http://schemas.microsoft.com/office/drawing/2014/main" id="{DEC8FE55-9458-4841-BDA8-2F0AEE512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880945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" name="Text Box 64">
              <a:extLst>
                <a:ext uri="{FF2B5EF4-FFF2-40B4-BE49-F238E27FC236}">
                  <a16:creationId xmlns:a16="http://schemas.microsoft.com/office/drawing/2014/main" id="{61AC9C9B-EC5D-ED4F-9515-C19BCA585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5864" y="1379965"/>
              <a:ext cx="1106954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300" b="0" dirty="0">
                  <a:cs typeface="Arial" pitchFamily="34" charset="0"/>
                </a:rPr>
                <a:t>Сентябрь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75" name="Text Box 65">
              <a:extLst>
                <a:ext uri="{FF2B5EF4-FFF2-40B4-BE49-F238E27FC236}">
                  <a16:creationId xmlns:a16="http://schemas.microsoft.com/office/drawing/2014/main" id="{4C3C893D-F3EC-5C40-9E6C-A4DBDBB807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7997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ru-RU" sz="1100" b="0">
                  <a:cs typeface="Arial" pitchFamily="34" charset="0"/>
                </a:rPr>
                <a:t>1</a:t>
              </a:r>
            </a:p>
          </p:txBody>
        </p:sp>
        <p:sp>
          <p:nvSpPr>
            <p:cNvPr id="76" name="Text Box 66">
              <a:extLst>
                <a:ext uri="{FF2B5EF4-FFF2-40B4-BE49-F238E27FC236}">
                  <a16:creationId xmlns:a16="http://schemas.microsoft.com/office/drawing/2014/main" id="{21775B05-D43E-834A-9AE4-4DA9CB6A22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20533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ru-RU" sz="1100" b="0">
                  <a:cs typeface="Arial" pitchFamily="34" charset="0"/>
                </a:rPr>
                <a:t>2</a:t>
              </a:r>
            </a:p>
          </p:txBody>
        </p:sp>
        <p:sp>
          <p:nvSpPr>
            <p:cNvPr id="77" name="Text Box 67">
              <a:extLst>
                <a:ext uri="{FF2B5EF4-FFF2-40B4-BE49-F238E27FC236}">
                  <a16:creationId xmlns:a16="http://schemas.microsoft.com/office/drawing/2014/main" id="{0BE652EC-2836-704B-B869-F5D05C0E18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028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ru-RU" sz="1100" b="0">
                  <a:cs typeface="Arial" pitchFamily="34" charset="0"/>
                </a:rPr>
                <a:t>3</a:t>
              </a:r>
            </a:p>
          </p:txBody>
        </p:sp>
        <p:sp>
          <p:nvSpPr>
            <p:cNvPr id="78" name="Text Box 68">
              <a:extLst>
                <a:ext uri="{FF2B5EF4-FFF2-40B4-BE49-F238E27FC236}">
                  <a16:creationId xmlns:a16="http://schemas.microsoft.com/office/drawing/2014/main" id="{3422E2E6-9930-7B40-84C2-81CF03A90B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3523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en-US" altLang="ru-RU" sz="1100" b="0">
                  <a:cs typeface="Arial" pitchFamily="34" charset="0"/>
                </a:rPr>
                <a:t>4</a:t>
              </a:r>
            </a:p>
          </p:txBody>
        </p:sp>
        <p:sp>
          <p:nvSpPr>
            <p:cNvPr id="79" name="Text Box 69">
              <a:extLst>
                <a:ext uri="{FF2B5EF4-FFF2-40B4-BE49-F238E27FC236}">
                  <a16:creationId xmlns:a16="http://schemas.microsoft.com/office/drawing/2014/main" id="{D6F5758A-78E0-614C-95B1-85E192B7B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5019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1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0" name="Text Box 70">
              <a:extLst>
                <a:ext uri="{FF2B5EF4-FFF2-40B4-BE49-F238E27FC236}">
                  <a16:creationId xmlns:a16="http://schemas.microsoft.com/office/drawing/2014/main" id="{A22408E4-A79B-2241-B22D-83DCB9A71A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6514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100" dirty="0">
                  <a:cs typeface="Arial" pitchFamily="34" charset="0"/>
                </a:rPr>
                <a:t>2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1" name="Text Box 71">
              <a:extLst>
                <a:ext uri="{FF2B5EF4-FFF2-40B4-BE49-F238E27FC236}">
                  <a16:creationId xmlns:a16="http://schemas.microsoft.com/office/drawing/2014/main" id="{9D3CDC7D-52D6-EC4F-AFA8-DC9E2A821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8009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3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2" name="Text Box 72">
              <a:extLst>
                <a:ext uri="{FF2B5EF4-FFF2-40B4-BE49-F238E27FC236}">
                  <a16:creationId xmlns:a16="http://schemas.microsoft.com/office/drawing/2014/main" id="{A9748D1F-B14A-0047-B7F8-0B3E63B0EC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9504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4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3" name="Text Box 73">
              <a:extLst>
                <a:ext uri="{FF2B5EF4-FFF2-40B4-BE49-F238E27FC236}">
                  <a16:creationId xmlns:a16="http://schemas.microsoft.com/office/drawing/2014/main" id="{7156ACA8-6E86-164B-9937-0948E72BBC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2039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100" dirty="0">
                  <a:cs typeface="Arial" pitchFamily="34" charset="0"/>
                </a:rPr>
                <a:t>1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4" name="Text Box 74">
              <a:extLst>
                <a:ext uri="{FF2B5EF4-FFF2-40B4-BE49-F238E27FC236}">
                  <a16:creationId xmlns:a16="http://schemas.microsoft.com/office/drawing/2014/main" id="{B51C9022-0E18-1349-AA0F-0C7166F2DA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3533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2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5" name="Text Box 75">
              <a:extLst>
                <a:ext uri="{FF2B5EF4-FFF2-40B4-BE49-F238E27FC236}">
                  <a16:creationId xmlns:a16="http://schemas.microsoft.com/office/drawing/2014/main" id="{BA89AC31-30BE-1942-BBA4-DBE664F4C8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6067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3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6" name="Text Box 76">
              <a:extLst>
                <a:ext uri="{FF2B5EF4-FFF2-40B4-BE49-F238E27FC236}">
                  <a16:creationId xmlns:a16="http://schemas.microsoft.com/office/drawing/2014/main" id="{6A61C854-F511-0D45-9F12-B8B805FC6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7563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4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7" name="Text Box 77">
              <a:extLst>
                <a:ext uri="{FF2B5EF4-FFF2-40B4-BE49-F238E27FC236}">
                  <a16:creationId xmlns:a16="http://schemas.microsoft.com/office/drawing/2014/main" id="{46F454BE-69AF-1F41-874C-E877BC145D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79057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1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8" name="Text Box 78">
              <a:extLst>
                <a:ext uri="{FF2B5EF4-FFF2-40B4-BE49-F238E27FC236}">
                  <a16:creationId xmlns:a16="http://schemas.microsoft.com/office/drawing/2014/main" id="{838BD710-4D53-BD42-92BB-D2718BE1E9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0553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2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89" name="Text Box 79">
              <a:extLst>
                <a:ext uri="{FF2B5EF4-FFF2-40B4-BE49-F238E27FC236}">
                  <a16:creationId xmlns:a16="http://schemas.microsoft.com/office/drawing/2014/main" id="{5598C5D3-4673-9943-8D32-089AEB79DD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262050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3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1" name="Text Box 80">
              <a:extLst>
                <a:ext uri="{FF2B5EF4-FFF2-40B4-BE49-F238E27FC236}">
                  <a16:creationId xmlns:a16="http://schemas.microsoft.com/office/drawing/2014/main" id="{3FF6F21D-0236-7E40-88E5-0B0ACFB1CB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3545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4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2" name="Text Box 81">
              <a:extLst>
                <a:ext uri="{FF2B5EF4-FFF2-40B4-BE49-F238E27FC236}">
                  <a16:creationId xmlns:a16="http://schemas.microsoft.com/office/drawing/2014/main" id="{31654EF4-2BAB-114A-9277-7F1253526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45040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1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3" name="Text Box 82">
              <a:extLst>
                <a:ext uri="{FF2B5EF4-FFF2-40B4-BE49-F238E27FC236}">
                  <a16:creationId xmlns:a16="http://schemas.microsoft.com/office/drawing/2014/main" id="{66BAED54-5DFB-5F48-8FD2-8D2E4F54BD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86535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2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4" name="Text Box 83">
              <a:extLst>
                <a:ext uri="{FF2B5EF4-FFF2-40B4-BE49-F238E27FC236}">
                  <a16:creationId xmlns:a16="http://schemas.microsoft.com/office/drawing/2014/main" id="{4C7A6CC9-C1EF-4747-B273-45835C938B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28031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3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5" name="Text Box 84">
              <a:extLst>
                <a:ext uri="{FF2B5EF4-FFF2-40B4-BE49-F238E27FC236}">
                  <a16:creationId xmlns:a16="http://schemas.microsoft.com/office/drawing/2014/main" id="{BD7EB53A-D488-D74E-82CD-3D230D468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69527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4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6" name="Text Box 85">
              <a:extLst>
                <a:ext uri="{FF2B5EF4-FFF2-40B4-BE49-F238E27FC236}">
                  <a16:creationId xmlns:a16="http://schemas.microsoft.com/office/drawing/2014/main" id="{20843567-A6AB-E043-A4D8-09029F2E6B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11021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1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7" name="Text Box 86">
              <a:extLst>
                <a:ext uri="{FF2B5EF4-FFF2-40B4-BE49-F238E27FC236}">
                  <a16:creationId xmlns:a16="http://schemas.microsoft.com/office/drawing/2014/main" id="{E9CE23FF-BA3D-4542-8717-249FB24645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53555" y="1700676"/>
              <a:ext cx="116398" cy="2737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100" b="0" dirty="0">
                  <a:cs typeface="Arial" pitchFamily="34" charset="0"/>
                </a:rPr>
                <a:t>2</a:t>
              </a:r>
              <a:endParaRPr kumimoji="0" lang="en-US" altLang="ru-RU" sz="1100" b="0" dirty="0">
                <a:cs typeface="Arial" pitchFamily="34" charset="0"/>
              </a:endParaRPr>
            </a:p>
          </p:txBody>
        </p:sp>
        <p:sp>
          <p:nvSpPr>
            <p:cNvPr id="98" name="Text Box 88">
              <a:extLst>
                <a:ext uri="{FF2B5EF4-FFF2-40B4-BE49-F238E27FC236}">
                  <a16:creationId xmlns:a16="http://schemas.microsoft.com/office/drawing/2014/main" id="{7C5ABB1D-A77C-0B47-847C-4880FC99C1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44845" y="1379965"/>
              <a:ext cx="960059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300" b="0" dirty="0">
                  <a:cs typeface="Arial" pitchFamily="34" charset="0"/>
                </a:rPr>
                <a:t>Октябрь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99" name="Text Box 89">
              <a:extLst>
                <a:ext uri="{FF2B5EF4-FFF2-40B4-BE49-F238E27FC236}">
                  <a16:creationId xmlns:a16="http://schemas.microsoft.com/office/drawing/2014/main" id="{E8E66514-2126-1A49-B3C6-91667E3A4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39406" y="1379965"/>
              <a:ext cx="857535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300" b="0" dirty="0">
                  <a:cs typeface="Arial" pitchFamily="34" charset="0"/>
                </a:rPr>
                <a:t>Ноябрь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100" name="Text Box 90">
              <a:extLst>
                <a:ext uri="{FF2B5EF4-FFF2-40B4-BE49-F238E27FC236}">
                  <a16:creationId xmlns:a16="http://schemas.microsoft.com/office/drawing/2014/main" id="{9672A0DB-525C-BC4F-9508-3ED112D25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678" y="1379965"/>
              <a:ext cx="965095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300" b="0" dirty="0">
                  <a:cs typeface="Arial" pitchFamily="34" charset="0"/>
                </a:rPr>
                <a:t>Декабрь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101" name="Text Box 91">
              <a:extLst>
                <a:ext uri="{FF2B5EF4-FFF2-40B4-BE49-F238E27FC236}">
                  <a16:creationId xmlns:a16="http://schemas.microsoft.com/office/drawing/2014/main" id="{C9CFFA79-1E50-1B4E-850C-B4E63868D9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06019" y="1379965"/>
              <a:ext cx="845277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ru-RU" altLang="ru-RU" sz="1300" dirty="0">
                  <a:cs typeface="Arial" pitchFamily="34" charset="0"/>
                </a:rPr>
                <a:t>Январь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102" name="Line 104">
              <a:extLst>
                <a:ext uri="{FF2B5EF4-FFF2-40B4-BE49-F238E27FC236}">
                  <a16:creationId xmlns:a16="http://schemas.microsoft.com/office/drawing/2014/main" id="{53A4FC19-059B-F546-A52A-FB8D17811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8045" y="1433638"/>
              <a:ext cx="0" cy="4756026"/>
            </a:xfrm>
            <a:prstGeom prst="line">
              <a:avLst/>
            </a:prstGeom>
            <a:noFill/>
            <a:ln w="222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3" name="Line 45">
              <a:extLst>
                <a:ext uri="{FF2B5EF4-FFF2-40B4-BE49-F238E27FC236}">
                  <a16:creationId xmlns:a16="http://schemas.microsoft.com/office/drawing/2014/main" id="{ED065C31-29E7-6B43-A3A9-EB97981295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4027" y="1433638"/>
              <a:ext cx="0" cy="4756026"/>
            </a:xfrm>
            <a:prstGeom prst="lin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4" name="Line 46">
              <a:extLst>
                <a:ext uri="{FF2B5EF4-FFF2-40B4-BE49-F238E27FC236}">
                  <a16:creationId xmlns:a16="http://schemas.microsoft.com/office/drawing/2014/main" id="{4B635328-5770-0246-946C-2156E85D1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4603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Line 49">
              <a:extLst>
                <a:ext uri="{FF2B5EF4-FFF2-40B4-BE49-F238E27FC236}">
                  <a16:creationId xmlns:a16="http://schemas.microsoft.com/office/drawing/2014/main" id="{37E3AB6C-4E0A-CA40-B08B-0F1264EEFC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009" y="1433638"/>
              <a:ext cx="0" cy="4756026"/>
            </a:xfrm>
            <a:prstGeom prst="lin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6" name="Line 50">
              <a:extLst>
                <a:ext uri="{FF2B5EF4-FFF2-40B4-BE49-F238E27FC236}">
                  <a16:creationId xmlns:a16="http://schemas.microsoft.com/office/drawing/2014/main" id="{C223C0CA-4CAE-3D46-B3AC-2005E1D063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42542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7" name="Line 54">
              <a:extLst>
                <a:ext uri="{FF2B5EF4-FFF2-40B4-BE49-F238E27FC236}">
                  <a16:creationId xmlns:a16="http://schemas.microsoft.com/office/drawing/2014/main" id="{FE6CE0DC-8752-EF49-B751-7DF97E16C0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5991" y="1433638"/>
              <a:ext cx="0" cy="4756026"/>
            </a:xfrm>
            <a:prstGeom prst="lin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8" name="Line 53">
              <a:extLst>
                <a:ext uri="{FF2B5EF4-FFF2-40B4-BE49-F238E27FC236}">
                  <a16:creationId xmlns:a16="http://schemas.microsoft.com/office/drawing/2014/main" id="{63E99C29-5E1F-8E4D-88C9-7373320BC5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8981" y="1686905"/>
              <a:ext cx="0" cy="4502759"/>
            </a:xfrm>
            <a:prstGeom prst="line">
              <a:avLst/>
            </a:prstGeom>
            <a:noFill/>
            <a:ln w="952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9" name="Line 54">
              <a:extLst>
                <a:ext uri="{FF2B5EF4-FFF2-40B4-BE49-F238E27FC236}">
                  <a16:creationId xmlns:a16="http://schemas.microsoft.com/office/drawing/2014/main" id="{400DC98D-B4BC-5D46-B5EA-C08596127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32584" y="1433638"/>
              <a:ext cx="0" cy="4756026"/>
            </a:xfrm>
            <a:prstGeom prst="lin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0" name="Line 54">
              <a:extLst>
                <a:ext uri="{FF2B5EF4-FFF2-40B4-BE49-F238E27FC236}">
                  <a16:creationId xmlns:a16="http://schemas.microsoft.com/office/drawing/2014/main" id="{EE134318-E72B-054A-BF05-E48B6E6CEF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98438" y="1433638"/>
              <a:ext cx="0" cy="4756026"/>
            </a:xfrm>
            <a:prstGeom prst="line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/>
            <a:p>
              <a:endParaRPr lang="ru-RU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1" name="Text Box 91">
              <a:extLst>
                <a:ext uri="{FF2B5EF4-FFF2-40B4-BE49-F238E27FC236}">
                  <a16:creationId xmlns:a16="http://schemas.microsoft.com/office/drawing/2014/main" id="{A1ECC64A-2125-1448-89D7-10EC64F14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384270" y="1379965"/>
              <a:ext cx="1004812" cy="323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kumimoji="0" lang="ru-RU" altLang="ru-RU" sz="1300" b="0" dirty="0">
                  <a:cs typeface="Arial" pitchFamily="34" charset="0"/>
                </a:rPr>
                <a:t>Февраль</a:t>
              </a:r>
              <a:endParaRPr kumimoji="0" lang="en-US" altLang="ru-RU" sz="1300" b="0" dirty="0">
                <a:cs typeface="Arial" pitchFamily="34" charset="0"/>
              </a:endParaRPr>
            </a:p>
          </p:txBody>
        </p:sp>
        <p:sp>
          <p:nvSpPr>
            <p:cNvPr id="112" name="Rectangle 92">
              <a:extLst>
                <a:ext uri="{FF2B5EF4-FFF2-40B4-BE49-F238E27FC236}">
                  <a16:creationId xmlns:a16="http://schemas.microsoft.com/office/drawing/2014/main" id="{336D4E2C-92CB-B34C-958B-DCC171D1B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044" y="2031515"/>
              <a:ext cx="1359215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3" name="Rectangle 93">
              <a:extLst>
                <a:ext uri="{FF2B5EF4-FFF2-40B4-BE49-F238E27FC236}">
                  <a16:creationId xmlns:a16="http://schemas.microsoft.com/office/drawing/2014/main" id="{11CB82E7-BC2A-214E-928D-B737C86EF4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498" y="2383440"/>
              <a:ext cx="2023111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4" name="Rectangle 94">
              <a:extLst>
                <a:ext uri="{FF2B5EF4-FFF2-40B4-BE49-F238E27FC236}">
                  <a16:creationId xmlns:a16="http://schemas.microsoft.com/office/drawing/2014/main" id="{254EFB45-7082-734B-B7CB-4C176FB4B2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815" y="2738467"/>
              <a:ext cx="1368069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5" name="Rectangle 95">
              <a:extLst>
                <a:ext uri="{FF2B5EF4-FFF2-40B4-BE49-F238E27FC236}">
                  <a16:creationId xmlns:a16="http://schemas.microsoft.com/office/drawing/2014/main" id="{83ABD2EA-544B-9046-B64E-9A14903F33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0768" y="3095390"/>
              <a:ext cx="685038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Rectangle 96">
              <a:extLst>
                <a:ext uri="{FF2B5EF4-FFF2-40B4-BE49-F238E27FC236}">
                  <a16:creationId xmlns:a16="http://schemas.microsoft.com/office/drawing/2014/main" id="{79886C46-28FF-B844-BB01-B59094E70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016" y="3445294"/>
              <a:ext cx="1707349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Rectangle 97">
              <a:extLst>
                <a:ext uri="{FF2B5EF4-FFF2-40B4-BE49-F238E27FC236}">
                  <a16:creationId xmlns:a16="http://schemas.microsoft.com/office/drawing/2014/main" id="{38BEC287-089E-F94F-9374-516A8CA67F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1432" y="3795975"/>
              <a:ext cx="1343064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c</a:t>
              </a:r>
              <a:endParaRPr lang="ru-RU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Rectangle 98">
              <a:extLst>
                <a:ext uri="{FF2B5EF4-FFF2-40B4-BE49-F238E27FC236}">
                  <a16:creationId xmlns:a16="http://schemas.microsoft.com/office/drawing/2014/main" id="{9CFEA034-83FE-7F41-B605-BC9D491A83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0346" y="4156793"/>
              <a:ext cx="2343491" cy="190988"/>
            </a:xfrm>
            <a:prstGeom prst="homePlat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p:spPr>
          <p:txBody>
            <a:bodyPr wrap="none" lIns="0" tIns="0" rIns="0" bIns="0" anchor="ctr"/>
            <a:lstStyle/>
            <a:p>
              <a:endParaRPr lang="ru-RU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Line 104">
            <a:extLst>
              <a:ext uri="{FF2B5EF4-FFF2-40B4-BE49-F238E27FC236}">
                <a16:creationId xmlns:a16="http://schemas.microsoft.com/office/drawing/2014/main" id="{7D44E1AC-D368-3C79-F2F9-6AB63CBB0A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898" y="3103611"/>
            <a:ext cx="7494545" cy="1539"/>
          </a:xfrm>
          <a:prstGeom prst="line">
            <a:avLst/>
          </a:prstGeom>
          <a:noFill/>
          <a:ln w="22225">
            <a:solidFill>
              <a:schemeClr val="accent6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ru-RU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7">
            <a:extLst>
              <a:ext uri="{FF2B5EF4-FFF2-40B4-BE49-F238E27FC236}">
                <a16:creationId xmlns:a16="http://schemas.microsoft.com/office/drawing/2014/main" id="{B6741FB5-A1EE-47B9-2470-A559E78F2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6401" y="3164767"/>
            <a:ext cx="666746" cy="1181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none" lIns="0" tIns="0" rIns="0" bIns="0" anchor="ctr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97">
            <a:extLst>
              <a:ext uri="{FF2B5EF4-FFF2-40B4-BE49-F238E27FC236}">
                <a16:creationId xmlns:a16="http://schemas.microsoft.com/office/drawing/2014/main" id="{46F92D16-909B-049D-C3EB-2471699784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997" y="4046584"/>
            <a:ext cx="2763633" cy="1181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none" lIns="0" tIns="0" rIns="0" bIns="0" anchor="ctr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97">
            <a:extLst>
              <a:ext uri="{FF2B5EF4-FFF2-40B4-BE49-F238E27FC236}">
                <a16:creationId xmlns:a16="http://schemas.microsoft.com/office/drawing/2014/main" id="{4E1D4157-7763-0ACB-13D4-34763A650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9" y="3377671"/>
            <a:ext cx="442908" cy="1181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none" lIns="0" tIns="0" rIns="0" bIns="0" anchor="ctr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97">
            <a:extLst>
              <a:ext uri="{FF2B5EF4-FFF2-40B4-BE49-F238E27FC236}">
                <a16:creationId xmlns:a16="http://schemas.microsoft.com/office/drawing/2014/main" id="{FDF1BF35-D8E5-6514-E28D-0C5487332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601295"/>
            <a:ext cx="914391" cy="1181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none" lIns="0" tIns="0" rIns="0" bIns="0" anchor="ctr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97">
            <a:extLst>
              <a:ext uri="{FF2B5EF4-FFF2-40B4-BE49-F238E27FC236}">
                <a16:creationId xmlns:a16="http://schemas.microsoft.com/office/drawing/2014/main" id="{6B381073-DD24-3029-F41E-1CF4459F4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0238" y="3822928"/>
            <a:ext cx="914391" cy="118102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txBody>
          <a:bodyPr wrap="none" lIns="0" tIns="0" rIns="0" bIns="0" anchor="ctr"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</a:t>
            </a:r>
            <a:endParaRPr lang="ru-RU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5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/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sp>
        <p:nvSpPr>
          <p:cNvPr id="11" name="TextBox 71"/>
          <p:cNvSpPr txBox="1">
            <a:spLocks noChangeArrowheads="1"/>
          </p:cNvSpPr>
          <p:nvPr/>
        </p:nvSpPr>
        <p:spPr bwMode="auto">
          <a:xfrm>
            <a:off x="550766" y="818840"/>
            <a:ext cx="3822052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lnSpc>
                <a:spcPct val="200000"/>
              </a:lnSpc>
            </a:pPr>
            <a:r>
              <a:rPr lang="ru-RU" sz="2300" dirty="0"/>
              <a:t>Веб-приложение</a:t>
            </a:r>
            <a:endParaRPr lang="en-US" sz="2300" dirty="0"/>
          </a:p>
          <a:p>
            <a:r>
              <a:rPr lang="ru-RU" sz="1400" dirty="0"/>
              <a:t>Которое состоит из:</a:t>
            </a:r>
          </a:p>
          <a:p>
            <a:pPr>
              <a:buFont typeface="+mj-lt"/>
              <a:buAutoNum type="arabicPeriod"/>
            </a:pPr>
            <a:r>
              <a:rPr lang="ru-RU" sz="1400" dirty="0"/>
              <a:t> Клиентской части</a:t>
            </a:r>
          </a:p>
          <a:p>
            <a:r>
              <a:rPr lang="ru-RU" sz="1400" dirty="0"/>
              <a:t>Интерфейс для заполнения анкеты и получения рекомендаций.</a:t>
            </a:r>
          </a:p>
          <a:p>
            <a:r>
              <a:rPr lang="ru-RU" sz="1400" dirty="0"/>
              <a:t>2. Серверной части</a:t>
            </a:r>
          </a:p>
          <a:p>
            <a:r>
              <a:rPr lang="ru-RU" sz="1400" dirty="0"/>
              <a:t>API для обработки и передачи данных, взаимодействия с </a:t>
            </a:r>
            <a:r>
              <a:rPr lang="en-US" sz="1400" dirty="0"/>
              <a:t>ONNX-</a:t>
            </a:r>
            <a:r>
              <a:rPr lang="ru-RU" sz="1400" dirty="0"/>
              <a:t>ML-моделью.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8ADD869-DFBC-3D1F-E917-99CC7F393F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97"/>
          <a:stretch/>
        </p:blipFill>
        <p:spPr>
          <a:xfrm>
            <a:off x="4679233" y="818840"/>
            <a:ext cx="3914001" cy="3349146"/>
          </a:xfrm>
          <a:prstGeom prst="rect">
            <a:avLst/>
          </a:prstGeom>
        </p:spPr>
      </p:pic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5C6DDD8-625E-8918-DCC6-3B0C736B3E1A}"/>
              </a:ext>
            </a:extLst>
          </p:cNvPr>
          <p:cNvCxnSpPr>
            <a:cxnSpLocks/>
          </p:cNvCxnSpPr>
          <p:nvPr/>
        </p:nvCxnSpPr>
        <p:spPr>
          <a:xfrm>
            <a:off x="444963" y="1199911"/>
            <a:ext cx="4341" cy="616192"/>
          </a:xfrm>
          <a:prstGeom prst="line">
            <a:avLst/>
          </a:prstGeom>
          <a:ln w="285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15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C69C34-43D0-8562-790D-0DA300F2B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76209-2C87-A309-9347-E0D4C6CE77A7}"/>
              </a:ext>
            </a:extLst>
          </p:cNvPr>
          <p:cNvSpPr txBox="1"/>
          <p:nvPr/>
        </p:nvSpPr>
        <p:spPr>
          <a:xfrm>
            <a:off x="449302" y="357175"/>
            <a:ext cx="8143932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Продукт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02D20C27-C02C-0FDD-C0CD-17C1959FF12E}"/>
              </a:ext>
            </a:extLst>
          </p:cNvPr>
          <p:cNvSpPr/>
          <p:nvPr/>
        </p:nvSpPr>
        <p:spPr>
          <a:xfrm>
            <a:off x="466230" y="5300661"/>
            <a:ext cx="40463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sz="1200" dirty="0">
              <a:latin typeface="Century Gothic" panose="020B0502020202020204" pitchFamily="34" charset="0"/>
            </a:endParaRPr>
          </a:p>
        </p:txBody>
      </p:sp>
      <p:pic>
        <p:nvPicPr>
          <p:cNvPr id="7" name="Запись экрана от 2024-11-10 16-44-16">
            <a:hlinkClick r:id="" action="ppaction://media"/>
            <a:extLst>
              <a:ext uri="{FF2B5EF4-FFF2-40B4-BE49-F238E27FC236}">
                <a16:creationId xmlns:a16="http://schemas.microsoft.com/office/drawing/2014/main" id="{721785AA-201E-04ED-757D-AF84B93CCD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8796" y="1023894"/>
            <a:ext cx="6987540" cy="33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7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2262</TotalTime>
  <Words>481</Words>
  <Application>Microsoft Office PowerPoint</Application>
  <PresentationFormat>Экран (16:9)</PresentationFormat>
  <Paragraphs>163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xpomin</cp:lastModifiedBy>
  <cp:revision>27</cp:revision>
  <dcterms:created xsi:type="dcterms:W3CDTF">2019-09-27T08:18:31Z</dcterms:created>
  <dcterms:modified xsi:type="dcterms:W3CDTF">2024-11-30T04:05:20Z</dcterms:modified>
</cp:coreProperties>
</file>